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8" r:id="rId3"/>
    <p:sldId id="287" r:id="rId4"/>
    <p:sldId id="292" r:id="rId5"/>
    <p:sldId id="290" r:id="rId6"/>
    <p:sldId id="280" r:id="rId7"/>
    <p:sldId id="269" r:id="rId8"/>
    <p:sldId id="281" r:id="rId9"/>
    <p:sldId id="289" r:id="rId10"/>
    <p:sldId id="268" r:id="rId11"/>
    <p:sldId id="296" r:id="rId12"/>
    <p:sldId id="270" r:id="rId13"/>
    <p:sldId id="257" r:id="rId14"/>
    <p:sldId id="282" r:id="rId15"/>
    <p:sldId id="271" r:id="rId16"/>
    <p:sldId id="276" r:id="rId17"/>
    <p:sldId id="264" r:id="rId18"/>
    <p:sldId id="283" r:id="rId19"/>
    <p:sldId id="293" r:id="rId20"/>
    <p:sldId id="294" r:id="rId21"/>
    <p:sldId id="299" r:id="rId22"/>
    <p:sldId id="300" r:id="rId23"/>
    <p:sldId id="297" r:id="rId24"/>
    <p:sldId id="305" r:id="rId25"/>
    <p:sldId id="301" r:id="rId26"/>
    <p:sldId id="302" r:id="rId27"/>
    <p:sldId id="303" r:id="rId28"/>
    <p:sldId id="304" r:id="rId29"/>
    <p:sldId id="278" r:id="rId30"/>
    <p:sldId id="306" r:id="rId31"/>
    <p:sldId id="307" r:id="rId32"/>
    <p:sldId id="308" r:id="rId33"/>
    <p:sldId id="311" r:id="rId34"/>
    <p:sldId id="309" r:id="rId35"/>
    <p:sldId id="286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3FE"/>
    <a:srgbClr val="CC3300"/>
    <a:srgbClr val="A50021"/>
    <a:srgbClr val="996633"/>
    <a:srgbClr val="CC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1875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32" y="0"/>
            <a:ext cx="3169698" cy="481875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E9A332BB-4AF4-4EAB-AFA8-0D0305AD647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5" y="4620723"/>
            <a:ext cx="5851492" cy="3780741"/>
          </a:xfrm>
          <a:prstGeom prst="rect">
            <a:avLst/>
          </a:prstGeom>
        </p:spPr>
        <p:txBody>
          <a:bodyPr vert="horz" lIns="95564" tIns="47782" rIns="95564" bIns="477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731EFF5A-4851-40E4-B601-95EE45C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A21A49C-8CC7-43CC-BA64-C5A65AEC2D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9D9CD9A-5494-4FBD-BA2A-DC7CED6D4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FE59D19-E89C-41E2-8270-572652C66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76457" indent="-298637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94549" indent="-238910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72369" indent="-238910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150189" indent="-238910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628008" indent="-2389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3105828" indent="-2389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583648" indent="-2389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4061468" indent="-2389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1FE0BBD-CD86-458C-B95F-2C960D8CA0BC}" type="slidenum">
              <a:rPr lang="en-US" altLang="en-US" sz="1300"/>
              <a:pPr/>
              <a:t>29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2CCB-02C1-4C2A-A8CE-E8236D4B0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F57A4-3C89-4811-8E86-B24435D38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DD187-5107-4957-9628-78A1689C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559C-2265-4DE1-897F-E37930D0E00D}" type="datetime1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4EAF-3C97-4FA7-ACFB-F39C1728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91E5B-A2FB-47C3-90EE-F36A10A5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BCD6-3371-4D24-8AFA-F5B26355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0683E-328F-4FC4-B53A-B53D5A284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E5B0-DC49-4906-8EF8-948F8A6F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268D-41F5-4634-9F4B-715F8B7774C9}" type="datetime1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7800-5582-4C67-AE0D-B753D0A6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BD4B5-DDE3-418F-9D1E-7B7EF202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3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751D0-0CC6-4669-AADB-E02C5CB65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673C9-014E-4962-A522-53EF40A22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A0942-53D4-4B75-98E7-9FFDB41A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9A64-6615-4A66-8FDA-618198E58E4E}" type="datetime1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447A-8164-4D6E-9B73-B63A0FA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8D90E-E46D-4F7D-BE61-01A827C3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4F62-7F85-4542-96FF-ECD014D4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DDDF-A88A-46AD-97DD-5B8F783B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8822-28ED-462D-9EFF-38FF0FCE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8A22-959C-4C17-B360-900114CCBA23}" type="datetime1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70309-2E02-48F4-BC37-E45E1B6B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6BC89-EC18-40CB-8254-0A105F9F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8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4D4B4-369E-4425-92F9-FBA8BC0F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14851-08D6-4892-886A-9FE0B620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5AB8A-0352-4456-84C1-C4E752AD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EF8-230B-4F43-92F2-CDBF8DF69459}" type="datetime1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348B-687E-4B4E-9CBB-F95895E4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0391-D892-4FF6-A727-1C00CC2B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A16A-C49C-469D-A5F3-2A69F182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8C844-A721-4D75-9CB0-9A39B92F3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25798-E7C4-4914-A617-CD5E398F4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4E953-9C08-4DE0-BA74-EE34DD40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A5BF-7D47-4B68-BAC4-A2258D805B2F}" type="datetime1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5961-3453-47D7-88F4-CF222BAB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D0726-566D-457A-933B-EDF0D18B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0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321C-3D98-498E-83E8-C9DEE3D0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D0B5A-3E14-4A15-ABFA-FC2BBD419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B8021-AE92-4FA1-9F8C-CE893DC29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9A846-BBFC-41A2-BD55-2F6CE897D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C1CA1-D534-4FB0-AD5B-F4F1B959E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0A6BD-658E-4CCD-A6A7-12516AF3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34C-6D9D-4352-B0B9-312E8EC2ABF1}" type="datetime1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6A510-E194-40B4-8234-3F38B6D6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42329-DA7B-4008-91F2-55204ABC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01FE-CCE1-422F-B401-FE098CA0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126D2-3D5C-4351-B5F6-4EF76B6F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B18E-271A-4AFB-AA37-31857DD1F8FF}" type="datetime1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20E42-3945-42E3-923D-C274D275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0DA1E-31A5-4317-B4F4-5EE0A060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4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D686C-7138-4F72-836E-A8E22F9D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3575-D5A8-4709-88C0-4D8397EAD96D}" type="datetime1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B6DFF-F2D1-4622-A3E0-EBAE2AAE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87658-78D7-4C88-AF85-408A0978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99C0B-9DDD-44A4-9041-DF60BB0F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8801-F73F-4CBF-8782-F4817E380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9C973-211D-42C8-BBC3-C1A75CAB4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C21D5-4C50-4A88-882F-BBC23676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8761-1B3E-4B73-A9B1-708D9E60D6B0}" type="datetime1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B86C0-F5A2-495E-95C7-92C047D5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9F16E-E433-4E19-85B8-C55AA074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3137-052B-4BD1-A3C3-0B4E64B5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DE2F-3625-4EE0-98ED-62ECEE3D1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FD148-EA18-4505-9FF4-6E7C97F2D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52BEB-81DC-41D1-9159-C8A7CE4F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6B2F-5DA8-45D9-866B-4BCDB24D03E9}" type="datetime1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CEE6F-847E-4E79-BF02-8C873A75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FA146-5578-49C3-A520-665C1162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027D0-37FD-4627-8D6C-C5EAFF63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3940F-4AE6-4FFE-AB16-387CEE6D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AD870-87ED-48BE-B4D7-DEB0CD513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8FF8-400B-4841-9ED9-120EF8077D4E}" type="datetime1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E9B8-522A-4A7A-9ECD-37C870FE9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Institutional Research and Planning (Goldstein, Fry, Horn, Ruffin, Young)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DE271-1A27-4F78-8F8B-29B52AD20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A564-0856-4845-9588-1C7DD212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3DABD-1973-4FDF-803B-66AD3E29FE4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34B7E-223A-4880-AF50-BAF9F847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638" y="402824"/>
            <a:ext cx="11387838" cy="2734660"/>
          </a:xfrm>
          <a:solidFill>
            <a:srgbClr val="CEF3FE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US" sz="6600" b="1" dirty="0">
                <a:latin typeface="Calibri" panose="020F0502020204030204" pitchFamily="34" charset="0"/>
              </a:rPr>
              <a:t>President’s Retreat 2020:  </a:t>
            </a:r>
            <a:br>
              <a:rPr lang="en-US" sz="4800" b="1" dirty="0">
                <a:latin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</a:rPr>
              <a:t>“Getting Better by Deeply Understanding the Current State”</a:t>
            </a:r>
            <a:br>
              <a:rPr lang="en-US" sz="48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Provost Beth Boehm</a:t>
            </a:r>
            <a:endParaRPr lang="en-US" sz="4800" b="1" dirty="0">
              <a:latin typeface="Calibri" panose="020F0502020204030204" pitchFamily="34" charset="0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E2A65267-CCC1-4169-A78A-D5D81234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C8007-6B1A-4613-A26C-381FCA83EAD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912680" y="5899165"/>
            <a:ext cx="2141754" cy="419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82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FB3D4F-8915-4C4C-B5CE-0720984C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A87C5-9D6A-4675-A881-D90DA800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" y="34093"/>
            <a:ext cx="12133277" cy="63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7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46FD-AE0C-4CC1-B3F3-47F956F6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2018 First Year Retention Rates </a:t>
            </a:r>
            <a:br>
              <a:rPr lang="en-US" b="1" dirty="0"/>
            </a:br>
            <a:r>
              <a:rPr lang="en-US" b="1" dirty="0"/>
              <a:t>By Priority Population*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7F823C73-E5B0-4BC1-9304-96B6C294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57C92D-1C03-4A15-B2BA-123542C1D702}"/>
              </a:ext>
            </a:extLst>
          </p:cNvPr>
          <p:cNvSpPr txBox="1"/>
          <p:nvPr/>
        </p:nvSpPr>
        <p:spPr>
          <a:xfrm>
            <a:off x="483293" y="5450144"/>
            <a:ext cx="947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*Note:  Data for Underprepared population are under reconciliation with CPE and are not available.</a:t>
            </a:r>
          </a:p>
          <a:p>
            <a:r>
              <a:rPr lang="en-US" i="1" dirty="0"/>
              <a:t>              Data for Underfunded population are preliminary pending reconciliation with CPE.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F65D6-476E-413A-96C3-A90DFBDB8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242"/>
            <a:ext cx="12192000" cy="35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5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FB95EA3-F71F-4E0E-A045-1313FF59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A5DAA-800E-433A-BAD2-3973D12B7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0"/>
            <a:ext cx="12021424" cy="6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94BB6-AAC2-4D3A-BCBB-1957F4CAD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30"/>
          <a:stretch/>
        </p:blipFill>
        <p:spPr>
          <a:xfrm>
            <a:off x="1228530" y="1250301"/>
            <a:ext cx="9734939" cy="51756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0FC5F3-7A27-4DCD-B6EA-AF5A2667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3265"/>
            <a:ext cx="10515600" cy="8851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Fall 2011 Cohort 6-Year Graduation Rate</a:t>
            </a:r>
            <a:br>
              <a:rPr lang="en-US" b="1" dirty="0"/>
            </a:br>
            <a:r>
              <a:rPr lang="en-US" b="1" dirty="0"/>
              <a:t>By Priority Population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730AF707-3F27-42E8-8293-2CB7F0D2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269919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3DABD-1973-4FDF-803B-66AD3E29FE4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34B7E-223A-4880-AF50-BAF9F847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7037" y="704850"/>
            <a:ext cx="7654213" cy="1885950"/>
          </a:xfrm>
          <a:solidFill>
            <a:srgbClr val="CEF3FE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US" sz="6600" b="1" dirty="0">
                <a:latin typeface="Calibri" panose="020F0502020204030204" pitchFamily="34" charset="0"/>
              </a:rPr>
              <a:t>How are we performing by Unit?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9312EF12-0321-45BA-82F5-4F58C5A8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426484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41426B-800D-46B4-BCB1-7CAC5B4B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6" y="373515"/>
            <a:ext cx="10515600" cy="64155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2014 – 2017 First Year Retention Rates By Unit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5CC32F39-E754-4269-867A-84580E7B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F5DC7-1D5D-4AA0-B8BF-163A8E49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5" y="1015069"/>
            <a:ext cx="11285989" cy="50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BB477C-C6D5-49A7-A2A7-9D326DA3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57" y="315093"/>
            <a:ext cx="11669086" cy="64155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2009 – 2013 6-Year Graduation Rates (GRS) By Unit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A56447-9578-4159-A511-53058C54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r>
              <a:rPr lang="en-US" dirty="0"/>
              <a:t>Office of Institutional Research and Planning: Goldstein, Fry, Horn, Ruffin, Young, January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AC13B-8D43-4EB3-B682-3377EF4C4E15}"/>
              </a:ext>
            </a:extLst>
          </p:cNvPr>
          <p:cNvSpPr txBox="1"/>
          <p:nvPr/>
        </p:nvSpPr>
        <p:spPr>
          <a:xfrm>
            <a:off x="327171" y="5956181"/>
            <a:ext cx="96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*Note:  College of Business, Kent, and SPHIS did not admit undergraduate cohorts during these years.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DBD71-9D34-479B-93C9-12B90472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5" y="824817"/>
            <a:ext cx="11551642" cy="52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2517E0-5A0A-439B-8591-1897C5850AC1}"/>
              </a:ext>
            </a:extLst>
          </p:cNvPr>
          <p:cNvSpPr txBox="1"/>
          <p:nvPr/>
        </p:nvSpPr>
        <p:spPr>
          <a:xfrm>
            <a:off x="91493" y="6011980"/>
            <a:ext cx="917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*Note:  College of Business, Kent, and SPHIS did not admit an undergraduate cohort in Fall 2013.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429389A-F703-442D-A844-93CFB872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14C47-3FE4-462D-8066-BC210DAC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6" y="65264"/>
            <a:ext cx="12049272" cy="60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4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3DABD-1973-4FDF-803B-66AD3E29FE4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34B7E-223A-4880-AF50-BAF9F847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68" y="419450"/>
            <a:ext cx="6350466" cy="3137482"/>
          </a:xfrm>
          <a:solidFill>
            <a:srgbClr val="CEF3FE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US" sz="6600" b="1" dirty="0">
                <a:latin typeface="Calibri" panose="020F0502020204030204" pitchFamily="34" charset="0"/>
              </a:rPr>
              <a:t>What retention initiatives have worked?</a:t>
            </a:r>
            <a:br>
              <a:rPr lang="en-US" sz="66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Associate Provost Beth Willey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EF0708E6-4C12-47C4-85B6-595E77C7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236669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64D2-AF5D-4141-BA63-996D6EAA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80"/>
            <a:ext cx="10515600" cy="6810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Undergraduate Progress Reports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67F61B-FD50-4111-8071-1B2AFC95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153" y="644584"/>
            <a:ext cx="8877865" cy="612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3DABD-1973-4FDF-803B-66AD3E29FE4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34B7E-223A-4880-AF50-BAF9F847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535" y="1275301"/>
            <a:ext cx="7654213" cy="1384009"/>
          </a:xfrm>
          <a:solidFill>
            <a:srgbClr val="CEF3FE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US" sz="6600" b="1" dirty="0">
                <a:latin typeface="Calibri" panose="020F0502020204030204" pitchFamily="34" charset="0"/>
              </a:rPr>
              <a:t>Definitions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6AFA7C5A-41C7-40FD-AD77-4C6B7771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63483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6F64D1-C8C7-4908-8869-CC568E6E9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619" y="164046"/>
            <a:ext cx="9339069" cy="652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05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D3069-07C6-4119-A8D6-B743AF1B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76" y="100668"/>
            <a:ext cx="10511647" cy="66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15A805-3E36-4092-9EB6-48EDEEB9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53" y="54528"/>
            <a:ext cx="10025694" cy="67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17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78C35B-C380-4404-BEEF-602BE1832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02" y="0"/>
            <a:ext cx="1006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3DABD-1973-4FDF-803B-66AD3E29FE4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34B7E-223A-4880-AF50-BAF9F847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68" y="419450"/>
            <a:ext cx="6350466" cy="3137482"/>
          </a:xfrm>
          <a:solidFill>
            <a:srgbClr val="CEF3FE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US" sz="6600" b="1" dirty="0">
                <a:latin typeface="Calibri" panose="020F0502020204030204" pitchFamily="34" charset="0"/>
              </a:rPr>
              <a:t>What retention initiatives have worked?</a:t>
            </a:r>
            <a:br>
              <a:rPr lang="en-US" sz="66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Reports from the Units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EF0708E6-4C12-47C4-85B6-595E77C7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2856580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3DD96-4B2C-4986-9212-25DCA86E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71449"/>
            <a:ext cx="11696700" cy="618490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6F93371-A73A-426D-B6F4-7444A9E6BE9E}"/>
              </a:ext>
            </a:extLst>
          </p:cNvPr>
          <p:cNvSpPr txBox="1">
            <a:spLocks/>
          </p:cNvSpPr>
          <p:nvPr/>
        </p:nvSpPr>
        <p:spPr>
          <a:xfrm>
            <a:off x="7653337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Office of Student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71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D86B0-B0AE-400C-95B2-9C12E8F3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53337" y="63182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Office of Student Affairs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759E6-A165-47EB-AC91-734627E7E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357187"/>
            <a:ext cx="11344275" cy="57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3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B7B8A-4640-4896-9CAA-A129BF90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3862" y="637222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College of Arts &amp; Sciences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5022C-D40B-4104-A721-1B132C3E8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485775"/>
            <a:ext cx="99726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9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6A91859-11C6-4578-91D3-04AD7A32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3862" y="637222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College of Arts &amp; Sciences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6869C-1420-4A82-B69D-EF776113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20650"/>
            <a:ext cx="112299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97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178B2-8FE6-4FA0-9821-222459C12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33" y="104775"/>
            <a:ext cx="10159068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3C74-04AE-459F-9D72-F19916A2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17" y="1855724"/>
            <a:ext cx="11659667" cy="3739078"/>
          </a:xfrm>
        </p:spPr>
        <p:txBody>
          <a:bodyPr>
            <a:normAutofit/>
          </a:bodyPr>
          <a:lstStyle/>
          <a:p>
            <a:r>
              <a:rPr lang="en-US" dirty="0"/>
              <a:t>First year retention rates are calculated using the Graduation Rate Survey (GRS) cohort (first-time, full-time, baccalaureate degree seeking students).  Part-time and transfer students are excluded from the cohort.  </a:t>
            </a:r>
          </a:p>
          <a:p>
            <a:r>
              <a:rPr lang="en-US" dirty="0"/>
              <a:t>Retention rates are calculated from fall semester to fall semester; enrollments in spring and summer semesters are not considered.  </a:t>
            </a:r>
          </a:p>
          <a:p>
            <a:r>
              <a:rPr lang="en-US" dirty="0"/>
              <a:t>Data displayed by unit represent the student’s </a:t>
            </a:r>
            <a:r>
              <a:rPr lang="en-US" b="1" u="sng" dirty="0"/>
              <a:t>unit of initial enrollment</a:t>
            </a:r>
            <a:r>
              <a:rPr lang="en-US" dirty="0"/>
              <a:t>.</a:t>
            </a:r>
          </a:p>
          <a:p>
            <a:r>
              <a:rPr lang="en-US" dirty="0"/>
              <a:t>Persistence is defined as continued enrollment (year to year retention) and </a:t>
            </a:r>
            <a:r>
              <a:rPr lang="en-US" b="1" u="sng" dirty="0"/>
              <a:t>includes degree completion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9B98AF-CA35-4478-88C9-9FDB8F93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6" y="530161"/>
            <a:ext cx="881742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Retention and Persistence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5C296AAD-18C8-4B2B-95B0-58DFA4C5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2878111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77385-A992-4EF6-A054-31838999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4195" y="6297613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Office of Strategic Enrollment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292AF-1452-43AC-A5C2-26F72111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95262"/>
            <a:ext cx="9039225" cy="62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DF5362-2A51-497A-A38A-D82FE227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40" y="342900"/>
            <a:ext cx="11299972" cy="598963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B33EFAE-9899-4BD5-B18B-7A61B96E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360" y="6332537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Office of Strategic Enrollment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3587408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25FA9B8-E69F-470B-976C-7C4AD37F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360" y="6332537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Office of Strategic Enrollment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802D3-CF9F-44B4-A415-781679FA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85738"/>
            <a:ext cx="10706100" cy="60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0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54436" y="-12616104"/>
            <a:ext cx="174840" cy="2923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d6036ce1-cece-44c1-bb16-289379b43cae@namprd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" y="23077"/>
            <a:ext cx="4452762" cy="33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3549f20-a627-4e3a-a24a-06d0caf17e03@nampr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0533"/>
            <a:ext cx="4499169" cy="337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0f86063-bce8-44d6-a5d2-7cae0ce27be8@nam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6100" y="844342"/>
            <a:ext cx="6804956" cy="509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2358f3d6-1c1c-4218-8d11-175930cb309d@namprd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81" y="2191640"/>
            <a:ext cx="4112473" cy="229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23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53D0AA-C1BF-4A5B-A3F9-29A9E3146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7"/>
            <a:ext cx="12192000" cy="68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5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0E8F1F-4723-4146-A5BD-03B5E2425783}"/>
              </a:ext>
            </a:extLst>
          </p:cNvPr>
          <p:cNvSpPr/>
          <p:nvPr/>
        </p:nvSpPr>
        <p:spPr>
          <a:xfrm>
            <a:off x="980648" y="204884"/>
            <a:ext cx="9844809" cy="5101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+mj-lt"/>
            </a:endParaRPr>
          </a:p>
          <a:p>
            <a:pPr algn="ctr"/>
            <a:r>
              <a:rPr lang="en-US" sz="2600" b="1" dirty="0">
                <a:latin typeface="+mj-lt"/>
              </a:rPr>
              <a:t>Closing the Opportunity Gap:  URM, Underprepared, Underfunded</a:t>
            </a:r>
            <a:endParaRPr lang="en-US" sz="2600" dirty="0">
              <a:latin typeface="+mj-lt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6CFA5-586F-4355-AD2B-494382B26297}"/>
              </a:ext>
            </a:extLst>
          </p:cNvPr>
          <p:cNvSpPr/>
          <p:nvPr/>
        </p:nvSpPr>
        <p:spPr>
          <a:xfrm>
            <a:off x="1065402" y="782135"/>
            <a:ext cx="10712741" cy="571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Center:  Dedicated Site for URM students, RSOs, Diversity Programming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Porter Scholars (1984): Largest scholarship for African-American students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LLC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training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 Success Coaches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Male Initiative (2011)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LLC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Brothers United RSO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and leadership development opportunities 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 Mentoring Program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TRIO for Low Income and First Generation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 Support Specialists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skills development and academic success workshops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mentoring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assistance/Financial literacy program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Adaptive Learning Courseware for Underprepared Students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Math: GEN 103/104 (APLU/Gates project)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2019 success rate 73.4% for white students, 73.3% for URM (pending verification)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2016, 70% of students who completed GEN 103/104 passed their required math course</a:t>
            </a:r>
          </a:p>
        </p:txBody>
      </p:sp>
    </p:spTree>
    <p:extLst>
      <p:ext uri="{BB962C8B-B14F-4D97-AF65-F5344CB8AC3E}">
        <p14:creationId xmlns:p14="http://schemas.microsoft.com/office/powerpoint/2010/main" val="13218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3C74-04AE-459F-9D72-F19916A2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17" y="1886990"/>
            <a:ext cx="11599507" cy="386321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6-year graduation rates are calculated using the Graduation Rate Survey (GRS) cohort (first-time, full-time, baccalaureate degree-seeking students).  </a:t>
            </a:r>
          </a:p>
          <a:p>
            <a:pPr lvl="1"/>
            <a:r>
              <a:rPr lang="en-US" sz="2800" dirty="0"/>
              <a:t>Part-time students and transfer students are excluded from the cohort.  </a:t>
            </a:r>
          </a:p>
          <a:p>
            <a:pPr lvl="1"/>
            <a:r>
              <a:rPr lang="en-US" sz="2800" dirty="0"/>
              <a:t>Valid exclusions defined by the US Department of Education (military service, missionary service, death) are reflected in the 6-year graduation rate only.</a:t>
            </a:r>
          </a:p>
          <a:p>
            <a:r>
              <a:rPr lang="en-US" sz="3200" dirty="0"/>
              <a:t>6-year graduation rates are calculated once a year and include the trailing summer.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9B98AF-CA35-4478-88C9-9FDB8F93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55" y="561427"/>
            <a:ext cx="784549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Graduation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4F8C3BB5-5A6C-41B7-8897-5437729A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264770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3C74-04AE-459F-9D72-F19916A2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07" y="1965796"/>
            <a:ext cx="115046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Progression definitions are based on the CPE Performance Metrics as follows:</a:t>
            </a:r>
          </a:p>
          <a:p>
            <a:r>
              <a:rPr lang="en-US" sz="2400" dirty="0"/>
              <a:t>Student Progression (30 Hours):  The number of full- and part-time undergraduate students reaching or surpassing 30 cumulative earned credit hours in a given academic year as defined by student classification.</a:t>
            </a:r>
          </a:p>
          <a:p>
            <a:r>
              <a:rPr lang="en-US" sz="2400" dirty="0"/>
              <a:t>Student Progression (60 Hours):  The number of full- and part-time undergraduate students reaching or surpassing 60 cumulative earned credit hours in a given academic year as defined by student classification.</a:t>
            </a:r>
          </a:p>
          <a:p>
            <a:r>
              <a:rPr lang="en-US" sz="2400" dirty="0"/>
              <a:t>Student Progression (90 Hours):  The number of full- and part-time undergraduate students reaching or surpassing 90 cumulative earned credit hours in a given academic year as defined by student classification.</a:t>
            </a:r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9B98AF-CA35-4478-88C9-9FDB8F93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5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Progression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59C0198-D538-470A-B6B6-7C1CAC4A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240087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3DABD-1973-4FDF-803B-66AD3E29FE4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34B7E-223A-4880-AF50-BAF9F847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7037" y="704850"/>
            <a:ext cx="7654213" cy="1885950"/>
          </a:xfrm>
          <a:solidFill>
            <a:srgbClr val="CEF3FE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US" sz="6600" b="1" dirty="0">
                <a:latin typeface="Calibri" panose="020F0502020204030204" pitchFamily="34" charset="0"/>
              </a:rPr>
              <a:t>How are we performing overall?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34954E36-A02B-40F2-AA50-CF92747A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173343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4F648CEE-93EA-4A77-A44E-FCC4E196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40C0F-F1DE-4532-9866-89142271B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" y="-1661"/>
            <a:ext cx="12057776" cy="64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8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3DABD-1973-4FDF-803B-66AD3E29FE4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34B7E-223A-4880-AF50-BAF9F847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475" y="688072"/>
            <a:ext cx="8390871" cy="2724150"/>
          </a:xfrm>
          <a:solidFill>
            <a:srgbClr val="CEF3FE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US" sz="6600" b="1" dirty="0">
                <a:latin typeface="Calibri" panose="020F0502020204030204" pitchFamily="34" charset="0"/>
              </a:rPr>
              <a:t>How are we performing by strategic priority populations?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C609329C-ADB6-4BB1-853A-ADB16F7484AD}"/>
              </a:ext>
            </a:extLst>
          </p:cNvPr>
          <p:cNvSpPr txBox="1">
            <a:spLocks/>
          </p:cNvSpPr>
          <p:nvPr/>
        </p:nvSpPr>
        <p:spPr>
          <a:xfrm>
            <a:off x="5241020" y="6318801"/>
            <a:ext cx="659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Office of Institutional Research and Planning: Goldstein, Fry, Horn, Ruffin, Young, 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4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3C74-04AE-459F-9D72-F19916A22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Priority populations are defined by the Kentucky Council on Postsecondary Education (CPE) as follows:</a:t>
            </a:r>
          </a:p>
          <a:p>
            <a:r>
              <a:rPr lang="en-US" b="1" dirty="0"/>
              <a:t>Underfunded:  </a:t>
            </a:r>
            <a:r>
              <a:rPr lang="en-US" dirty="0"/>
              <a:t>Pell grant recipient during year of entry.</a:t>
            </a:r>
          </a:p>
          <a:p>
            <a:r>
              <a:rPr lang="en-US" b="1" dirty="0"/>
              <a:t>Underrepresented Minority:  </a:t>
            </a:r>
            <a:r>
              <a:rPr lang="en-US" dirty="0"/>
              <a:t>Students who self-identify as Black, American Indian or Alaskan Native, Hispanic or Latino, Native Hawaiian or Other Pacific Islander, and two or more races.</a:t>
            </a:r>
          </a:p>
          <a:p>
            <a:r>
              <a:rPr lang="en-US" b="1" dirty="0"/>
              <a:t>Underprepared:  </a:t>
            </a:r>
            <a:r>
              <a:rPr lang="en-US" dirty="0"/>
              <a:t>Students who are not college-ready in one or more of the following subjects:  writing, reading, and mathematics.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These priority populations are not mutually exclusive (see Venn diagram later in presentation).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9B98AF-CA35-4478-88C9-9FDB8F93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Strategic Priority Populations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17A4362F-8CCB-4F3F-B0B0-CA6999C2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20" y="6318801"/>
            <a:ext cx="6590251" cy="365125"/>
          </a:xfrm>
        </p:spPr>
        <p:txBody>
          <a:bodyPr/>
          <a:lstStyle/>
          <a:p>
            <a:pPr algn="r"/>
            <a:r>
              <a:rPr lang="en-US" dirty="0"/>
              <a:t>Office of Institutional Research and Planning: Goldstein, Fry, Horn, Ruffin, Young, January 2020</a:t>
            </a:r>
          </a:p>
        </p:txBody>
      </p:sp>
    </p:spTree>
    <p:extLst>
      <p:ext uri="{BB962C8B-B14F-4D97-AF65-F5344CB8AC3E}">
        <p14:creationId xmlns:p14="http://schemas.microsoft.com/office/powerpoint/2010/main" val="357061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1046</Words>
  <Application>Microsoft Office PowerPoint</Application>
  <PresentationFormat>Widescreen</PresentationFormat>
  <Paragraphs>86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ヒラギノ角ゴ Pro W3</vt:lpstr>
      <vt:lpstr>Office Theme</vt:lpstr>
      <vt:lpstr>President’s Retreat 2020:   “Getting Better by Deeply Understanding the Current State” Provost Beth Boehm</vt:lpstr>
      <vt:lpstr>Definitions</vt:lpstr>
      <vt:lpstr>Retention and Persistence</vt:lpstr>
      <vt:lpstr>Graduation</vt:lpstr>
      <vt:lpstr>Progression</vt:lpstr>
      <vt:lpstr>How are we performing overall?</vt:lpstr>
      <vt:lpstr>PowerPoint Presentation</vt:lpstr>
      <vt:lpstr>How are we performing by strategic priority populations?</vt:lpstr>
      <vt:lpstr>Strategic Priority Populations</vt:lpstr>
      <vt:lpstr>PowerPoint Presentation</vt:lpstr>
      <vt:lpstr>2018 First Year Retention Rates  By Priority Population*</vt:lpstr>
      <vt:lpstr>PowerPoint Presentation</vt:lpstr>
      <vt:lpstr>Fall 2011 Cohort 6-Year Graduation Rate By Priority Population</vt:lpstr>
      <vt:lpstr>How are we performing by Unit?</vt:lpstr>
      <vt:lpstr>2014 – 2017 First Year Retention Rates By Unit</vt:lpstr>
      <vt:lpstr>2009 – 2013 6-Year Graduation Rates (GRS) By Unit</vt:lpstr>
      <vt:lpstr>PowerPoint Presentation</vt:lpstr>
      <vt:lpstr>What retention initiatives have worked? Associate Provost Beth Willey</vt:lpstr>
      <vt:lpstr>Undergraduate Progress Reports</vt:lpstr>
      <vt:lpstr>PowerPoint Presentation</vt:lpstr>
      <vt:lpstr>PowerPoint Presentation</vt:lpstr>
      <vt:lpstr>PowerPoint Presentation</vt:lpstr>
      <vt:lpstr>PowerPoint Presentation</vt:lpstr>
      <vt:lpstr>What retention initiatives have worked? Reports from the Units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CPE Presentation</dc:title>
  <dc:creator>Young,Krista</dc:creator>
  <cp:lastModifiedBy>Young,Krista</cp:lastModifiedBy>
  <cp:revision>136</cp:revision>
  <cp:lastPrinted>2020-01-10T13:35:29Z</cp:lastPrinted>
  <dcterms:created xsi:type="dcterms:W3CDTF">2020-01-06T18:43:02Z</dcterms:created>
  <dcterms:modified xsi:type="dcterms:W3CDTF">2020-01-10T13:36:08Z</dcterms:modified>
</cp:coreProperties>
</file>