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257" r:id="rId2"/>
    <p:sldId id="273" r:id="rId3"/>
    <p:sldId id="260" r:id="rId4"/>
    <p:sldId id="258" r:id="rId5"/>
    <p:sldId id="269" r:id="rId6"/>
    <p:sldId id="261" r:id="rId7"/>
    <p:sldId id="263" r:id="rId8"/>
    <p:sldId id="262" r:id="rId9"/>
    <p:sldId id="264" r:id="rId10"/>
    <p:sldId id="265" r:id="rId11"/>
    <p:sldId id="267" r:id="rId12"/>
    <p:sldId id="266" r:id="rId13"/>
    <p:sldId id="270" r:id="rId14"/>
    <p:sldId id="271" r:id="rId15"/>
    <p:sldId id="268"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D27586-26B6-4809-98A4-339BF0987585}" v="8" dt="2021-11-19T20:31:39.941"/>
    <p1510:client id="{CE6E9BB7-2DB7-4D8E-AE18-1C49352C2D39}" v="13" dt="2021-10-25T14:24:48.930"/>
    <p1510:client id="{EEE85AB1-FC1B-4705-99A7-880CF143F814}" v="28" dt="2021-10-25T14:56:32.8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706"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FC79B-FA99-497E-92CD-EBBBF7E0516A}" type="datetimeFigureOut">
              <a:rPr lang="en-US" smtClean="0"/>
              <a:t>1/25/2022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F13E6-C586-4CAB-A6C3-1E186B986FB9}" type="slidenum">
              <a:rPr lang="en-US" smtClean="0"/>
              <a:t>‹#›</a:t>
            </a:fld>
            <a:endParaRPr lang="en-US" dirty="0"/>
          </a:p>
        </p:txBody>
      </p:sp>
    </p:spTree>
    <p:extLst>
      <p:ext uri="{BB962C8B-B14F-4D97-AF65-F5344CB8AC3E}">
        <p14:creationId xmlns:p14="http://schemas.microsoft.com/office/powerpoint/2010/main" val="225949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8B63CF-92A3-4CCC-89CC-2B706ADF773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21965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B63CF-92A3-4CCC-89CC-2B706ADF77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314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Title 7"/>
          <p:cNvSpPr>
            <a:spLocks noGrp="1"/>
          </p:cNvSpPr>
          <p:nvPr>
            <p:ph type="ctrTitle"/>
          </p:nvPr>
        </p:nvSpPr>
        <p:spPr>
          <a:xfrm>
            <a:off x="3149600" y="4038600"/>
            <a:ext cx="8636000" cy="1828800"/>
          </a:xfrm>
        </p:spPr>
        <p:txBody>
          <a:bodyPr anchor="b">
            <a:normAutofit/>
          </a:bodyPr>
          <a:lstStyle>
            <a:lvl1pPr algn="ctr">
              <a:defRPr sz="3600" cap="all" baseline="0">
                <a:latin typeface="Corbel" pitchFamily="34" charset="0"/>
              </a:defRPr>
            </a:lvl1pPr>
          </a:lstStyle>
          <a:p>
            <a:r>
              <a:rPr kumimoji="0" lang="en-US" dirty="0"/>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chemeClr val="accent3">
                    <a:lumMod val="75000"/>
                  </a:schemeClr>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chemeClr val="tx1">
                    <a:lumMod val="65000"/>
                  </a:schemeClr>
                </a:solidFill>
              </a:defRPr>
            </a:lvl1pPr>
          </a:lstStyle>
          <a:p>
            <a:endParaRPr lang="en-US" dirty="0">
              <a:solidFill>
                <a:prstClr val="white">
                  <a:lumMod val="65000"/>
                </a:prstClr>
              </a:solidFill>
            </a:endParaRPr>
          </a:p>
        </p:txBody>
      </p:sp>
      <p:sp>
        <p:nvSpPr>
          <p:cNvPr id="17" name="Footer Placeholder 16"/>
          <p:cNvSpPr>
            <a:spLocks noGrp="1"/>
          </p:cNvSpPr>
          <p:nvPr>
            <p:ph type="ftr" sz="quarter" idx="11"/>
          </p:nvPr>
        </p:nvSpPr>
        <p:spPr>
          <a:xfrm>
            <a:off x="2780524" y="236539"/>
            <a:ext cx="7823200" cy="365125"/>
          </a:xfrm>
        </p:spPr>
        <p:txBody>
          <a:bodyPr/>
          <a:lstStyle>
            <a:lvl1pPr algn="ctr">
              <a:defRPr>
                <a:solidFill>
                  <a:schemeClr val="tx2"/>
                </a:solidFill>
              </a:defRPr>
            </a:lvl1pPr>
          </a:lstStyle>
          <a:p>
            <a:r>
              <a:rPr lang="en-US" sz="1000">
                <a:solidFill>
                  <a:srgbClr val="DEDEE0"/>
                </a:solidFill>
              </a:rPr>
              <a:t>UofL's Muhammad Ali Institute for Peace and Justice</a:t>
            </a:r>
            <a:endParaRPr lang="en-US" dirty="0">
              <a:solidFill>
                <a:srgbClr val="DEDEE0"/>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BBA32028-A06B-4993-BE41-4550782A3B29}" type="slidenum">
              <a:rPr lang="en-US" smtClean="0">
                <a:solidFill>
                  <a:srgbClr val="DEDEE0"/>
                </a:solidFill>
              </a:rPr>
              <a:pPr/>
              <a:t>‹#›</a:t>
            </a:fld>
            <a:endParaRPr lang="en-US" dirty="0">
              <a:solidFill>
                <a:srgbClr val="DEDEE0"/>
              </a:solidFill>
            </a:endParaRPr>
          </a:p>
        </p:txBody>
      </p:sp>
    </p:spTree>
    <p:extLst>
      <p:ext uri="{BB962C8B-B14F-4D97-AF65-F5344CB8AC3E}">
        <p14:creationId xmlns:p14="http://schemas.microsoft.com/office/powerpoint/2010/main" val="11735757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solidFill>
                <a:srgbClr val="303030"/>
              </a:solidFill>
            </a:endParaRPr>
          </a:p>
        </p:txBody>
      </p:sp>
      <p:sp>
        <p:nvSpPr>
          <p:cNvPr id="5" name="Footer Placeholder 4"/>
          <p:cNvSpPr>
            <a:spLocks noGrp="1"/>
          </p:cNvSpPr>
          <p:nvPr>
            <p:ph type="ftr" sz="quarter" idx="11"/>
          </p:nvPr>
        </p:nvSpPr>
        <p:spPr/>
        <p:txBody>
          <a:bodyPr/>
          <a:lstStyle/>
          <a:p>
            <a:r>
              <a:rPr lang="en-US">
                <a:solidFill>
                  <a:srgbClr val="303030"/>
                </a:solidFill>
              </a:rPr>
              <a:t>UofL's Muhammad Ali Institute for Peace and Justice</a:t>
            </a:r>
            <a:endParaRPr lang="en-US" dirty="0">
              <a:solidFill>
                <a:srgbClr val="303030"/>
              </a:solidFill>
            </a:endParaRPr>
          </a:p>
        </p:txBody>
      </p:sp>
      <p:sp>
        <p:nvSpPr>
          <p:cNvPr id="6" name="Slide Number Placeholder 5"/>
          <p:cNvSpPr>
            <a:spLocks noGrp="1"/>
          </p:cNvSpPr>
          <p:nvPr>
            <p:ph type="sldNum" sz="quarter" idx="12"/>
          </p:nvPr>
        </p:nvSpPr>
        <p:spPr/>
        <p:txBody>
          <a:bodyPr/>
          <a:lstStyle/>
          <a:p>
            <a:fld id="{BBA32028-A06B-4993-BE41-4550782A3B29}" type="slidenum">
              <a:rPr lang="en-US" smtClean="0"/>
              <a:pPr/>
              <a:t>‹#›</a:t>
            </a:fld>
            <a:endParaRPr lang="en-US" dirty="0"/>
          </a:p>
        </p:txBody>
      </p:sp>
    </p:spTree>
    <p:extLst>
      <p:ext uri="{BB962C8B-B14F-4D97-AF65-F5344CB8AC3E}">
        <p14:creationId xmlns:p14="http://schemas.microsoft.com/office/powerpoint/2010/main" val="104707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endParaRPr lang="en-US" dirty="0">
              <a:solidFill>
                <a:srgbClr val="303030"/>
              </a:solidFill>
            </a:endParaRPr>
          </a:p>
        </p:txBody>
      </p:sp>
      <p:sp>
        <p:nvSpPr>
          <p:cNvPr id="5" name="Footer Placeholder 4"/>
          <p:cNvSpPr>
            <a:spLocks noGrp="1"/>
          </p:cNvSpPr>
          <p:nvPr>
            <p:ph type="ftr" sz="quarter" idx="11"/>
          </p:nvPr>
        </p:nvSpPr>
        <p:spPr>
          <a:xfrm>
            <a:off x="609602" y="6248208"/>
            <a:ext cx="7431311" cy="365125"/>
          </a:xfrm>
        </p:spPr>
        <p:txBody>
          <a:bodyPr/>
          <a:lstStyle/>
          <a:p>
            <a:r>
              <a:rPr lang="en-US">
                <a:solidFill>
                  <a:srgbClr val="303030"/>
                </a:solidFill>
              </a:rPr>
              <a:t>UofL's Muhammad Ali Institute for Peace and Justice</a:t>
            </a:r>
            <a:endParaRPr lang="en-US" dirty="0">
              <a:solidFill>
                <a:srgbClr val="303030"/>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BBA32028-A06B-4993-BE41-4550782A3B29}" type="slidenum">
              <a:rPr lang="en-US" smtClean="0"/>
              <a:pPr/>
              <a:t>‹#›</a:t>
            </a:fld>
            <a:endParaRPr lang="en-US" dirty="0"/>
          </a:p>
        </p:txBody>
      </p:sp>
    </p:spTree>
    <p:extLst>
      <p:ext uri="{BB962C8B-B14F-4D97-AF65-F5344CB8AC3E}">
        <p14:creationId xmlns:p14="http://schemas.microsoft.com/office/powerpoint/2010/main" val="126225124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normAutofit/>
          </a:bodyPr>
          <a:lstStyle>
            <a:lvl1pPr>
              <a:defRPr sz="3600">
                <a:latin typeface="Corbel" pitchFamily="34" charset="0"/>
              </a:defRPr>
            </a:lvl1pPr>
          </a:lstStyle>
          <a:p>
            <a:r>
              <a:rPr kumimoji="0" lang="en-US" dirty="0"/>
              <a:t>Click to edit Master title style</a:t>
            </a:r>
          </a:p>
        </p:txBody>
      </p:sp>
      <p:sp>
        <p:nvSpPr>
          <p:cNvPr id="5" name="Footer Placeholder 4"/>
          <p:cNvSpPr>
            <a:spLocks noGrp="1"/>
          </p:cNvSpPr>
          <p:nvPr>
            <p:ph type="ftr" sz="quarter" idx="11"/>
          </p:nvPr>
        </p:nvSpPr>
        <p:spPr>
          <a:xfrm>
            <a:off x="812800" y="6172200"/>
            <a:ext cx="10972800" cy="685800"/>
          </a:xfrm>
        </p:spPr>
        <p:txBody>
          <a:bodyPr/>
          <a:lstStyle>
            <a:lvl1pPr algn="ctr">
              <a:defRPr/>
            </a:lvl1pPr>
          </a:lstStyle>
          <a:p>
            <a:r>
              <a:rPr lang="en-US" sz="1000">
                <a:solidFill>
                  <a:srgbClr val="303030"/>
                </a:solidFill>
              </a:rPr>
              <a:t>UofL's Muhammad Ali Institute for Peace and Justice</a:t>
            </a:r>
            <a:endParaRPr lang="en-US" dirty="0">
              <a:solidFill>
                <a:srgbClr val="303030"/>
              </a:solidFill>
            </a:endParaRPr>
          </a:p>
        </p:txBody>
      </p:sp>
      <p:sp>
        <p:nvSpPr>
          <p:cNvPr id="6" name="Slide Number Placeholder 5"/>
          <p:cNvSpPr>
            <a:spLocks noGrp="1"/>
          </p:cNvSpPr>
          <p:nvPr>
            <p:ph type="sldNum" sz="quarter" idx="12"/>
          </p:nvPr>
        </p:nvSpPr>
        <p:spPr/>
        <p:txBody>
          <a:bodyPr/>
          <a:lstStyle>
            <a:lvl1pPr>
              <a:defRPr sz="1000">
                <a:solidFill>
                  <a:srgbClr val="FFFFFF"/>
                </a:solidFill>
              </a:defRPr>
            </a:lvl1pPr>
          </a:lstStyle>
          <a:p>
            <a:fld id="{BBA32028-A06B-4993-BE41-4550782A3B29}" type="slidenum">
              <a:rPr lang="en-US" smtClean="0"/>
              <a:pPr/>
              <a:t>‹#›</a:t>
            </a:fld>
            <a:endParaRPr lang="en-US" dirty="0"/>
          </a:p>
        </p:txBody>
      </p:sp>
      <p:sp>
        <p:nvSpPr>
          <p:cNvPr id="8" name="Content Placeholder 7"/>
          <p:cNvSpPr>
            <a:spLocks noGrp="1"/>
          </p:cNvSpPr>
          <p:nvPr>
            <p:ph sz="quarter" idx="1"/>
          </p:nvPr>
        </p:nvSpPr>
        <p:spPr>
          <a:xfrm>
            <a:off x="816864" y="1600200"/>
            <a:ext cx="10871200" cy="4495800"/>
          </a:xfrm>
        </p:spPr>
        <p:txBody>
          <a:bodyPr/>
          <a:lstStyle>
            <a:lvl1pPr>
              <a:buClr>
                <a:srgbClr val="336699"/>
              </a:buClr>
              <a:buSzPct val="95000"/>
              <a:defRPr sz="2200">
                <a:latin typeface="Calibri" pitchFamily="34" charset="0"/>
                <a:cs typeface="Calibri" pitchFamily="34" charset="0"/>
              </a:defRPr>
            </a:lvl1pPr>
            <a:lvl2pPr marL="640080" indent="-274320">
              <a:buClr>
                <a:srgbClr val="006666"/>
              </a:buClr>
              <a:buSzPct val="85000"/>
              <a:buFont typeface="Wingdings 3" pitchFamily="18" charset="2"/>
              <a:buChar char=""/>
              <a:defRPr sz="2000">
                <a:latin typeface="Calibri" pitchFamily="34" charset="0"/>
                <a:cs typeface="Calibri" pitchFamily="34" charset="0"/>
              </a:defRPr>
            </a:lvl2pPr>
            <a:lvl3pPr marL="914400" indent="-228600">
              <a:buClr>
                <a:srgbClr val="800000"/>
              </a:buClr>
              <a:buSzPct val="75000"/>
              <a:buFont typeface="Wingdings" pitchFamily="2" charset="2"/>
              <a:buChar char=""/>
              <a:defRPr sz="1800">
                <a:latin typeface="Calibri" pitchFamily="34" charset="0"/>
                <a:cs typeface="Calibri" pitchFamily="34" charset="0"/>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9" name="Footer Placeholder 4"/>
          <p:cNvSpPr txBox="1">
            <a:spLocks/>
          </p:cNvSpPr>
          <p:nvPr userDrawn="1"/>
        </p:nvSpPr>
        <p:spPr>
          <a:xfrm>
            <a:off x="1930401" y="6324601"/>
            <a:ext cx="7228111" cy="365125"/>
          </a:xfrm>
          <a:prstGeom prst="rect">
            <a:avLst/>
          </a:prstGeom>
        </p:spPr>
        <p:txBody>
          <a:bodyPr vert="horz" anchor="ctr"/>
          <a:lstStyle/>
          <a:p>
            <a:pPr algn="ctr">
              <a:defRPr/>
            </a:pPr>
            <a:endParaRPr lang="en-US" sz="1050" dirty="0">
              <a:solidFill>
                <a:srgbClr val="303030"/>
              </a:solidFill>
            </a:endParaRPr>
          </a:p>
        </p:txBody>
      </p:sp>
    </p:spTree>
    <p:extLst>
      <p:ext uri="{BB962C8B-B14F-4D97-AF65-F5344CB8AC3E}">
        <p14:creationId xmlns:p14="http://schemas.microsoft.com/office/powerpoint/2010/main" val="307061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normAutofit/>
          </a:bodyPr>
          <a:lstStyle>
            <a:lvl1pPr marL="0" indent="0">
              <a:buNone/>
              <a:defRPr sz="2600">
                <a:solidFill>
                  <a:schemeClr val="tx2"/>
                </a:solidFill>
                <a:latin typeface="Calibri" pitchFamily="34" charset="0"/>
                <a:cs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Title 1"/>
          <p:cNvSpPr>
            <a:spLocks noGrp="1"/>
          </p:cNvSpPr>
          <p:nvPr>
            <p:ph type="title"/>
          </p:nvPr>
        </p:nvSpPr>
        <p:spPr>
          <a:xfrm>
            <a:off x="1828800" y="1600200"/>
            <a:ext cx="10160000" cy="990600"/>
          </a:xfrm>
        </p:spPr>
        <p:txBody>
          <a:bodyPr>
            <a:normAutofit/>
          </a:bodyPr>
          <a:lstStyle>
            <a:lvl1pPr algn="l">
              <a:buNone/>
              <a:defRPr sz="3600" b="0" cap="none">
                <a:solidFill>
                  <a:srgbClr val="FFFFFF"/>
                </a:solidFill>
                <a:latin typeface="Corbel" pitchFamily="34" charset="0"/>
              </a:defRPr>
            </a:lvl1pPr>
          </a:lstStyle>
          <a:p>
            <a:r>
              <a:rPr kumimoji="0" lang="en-US" dirty="0"/>
              <a:t>Click to edit Master title style</a:t>
            </a:r>
          </a:p>
        </p:txBody>
      </p:sp>
      <p:sp>
        <p:nvSpPr>
          <p:cNvPr id="12" name="Date Placeholder 11"/>
          <p:cNvSpPr>
            <a:spLocks noGrp="1"/>
          </p:cNvSpPr>
          <p:nvPr>
            <p:ph type="dt" sz="half" idx="10"/>
          </p:nvPr>
        </p:nvSpPr>
        <p:spPr/>
        <p:txBody>
          <a:bodyPr/>
          <a:lstStyle/>
          <a:p>
            <a:endParaRPr lang="en-US" dirty="0">
              <a:solidFill>
                <a:srgbClr val="303030"/>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1050">
                <a:solidFill>
                  <a:srgbClr val="FFFFFF"/>
                </a:solidFill>
              </a:defRPr>
            </a:lvl1pPr>
          </a:lstStyle>
          <a:p>
            <a:fld id="{BBA32028-A06B-4993-BE41-4550782A3B29}" type="slidenum">
              <a:rPr lang="en-US" smtClean="0"/>
              <a:pPr/>
              <a:t>‹#›</a:t>
            </a:fld>
            <a:endParaRPr lang="en-US" dirty="0"/>
          </a:p>
        </p:txBody>
      </p:sp>
      <p:sp>
        <p:nvSpPr>
          <p:cNvPr id="14" name="Footer Placeholder 13"/>
          <p:cNvSpPr>
            <a:spLocks noGrp="1"/>
          </p:cNvSpPr>
          <p:nvPr>
            <p:ph type="ftr" sz="quarter" idx="12"/>
          </p:nvPr>
        </p:nvSpPr>
        <p:spPr/>
        <p:txBody>
          <a:bodyPr/>
          <a:lstStyle/>
          <a:p>
            <a:r>
              <a:rPr lang="en-US">
                <a:solidFill>
                  <a:srgbClr val="303030"/>
                </a:solidFill>
              </a:rPr>
              <a:t>UofL's Muhammad Ali Institute for Peace and Justice</a:t>
            </a:r>
            <a:endParaRPr lang="en-US" dirty="0">
              <a:solidFill>
                <a:srgbClr val="303030"/>
              </a:solidFill>
            </a:endParaRPr>
          </a:p>
        </p:txBody>
      </p:sp>
    </p:spTree>
    <p:extLst>
      <p:ext uri="{BB962C8B-B14F-4D97-AF65-F5344CB8AC3E}">
        <p14:creationId xmlns:p14="http://schemas.microsoft.com/office/powerpoint/2010/main" val="190539922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rtl="0" eaLnBrk="1" latinLnBrk="0" hangingPunct="1">
              <a:spcBef>
                <a:spcPct val="0"/>
              </a:spcBef>
              <a:buNone/>
              <a:defRPr kumimoji="0" lang="en-US" sz="3600" kern="1200" dirty="0">
                <a:solidFill>
                  <a:schemeClr val="tx2"/>
                </a:solidFill>
                <a:latin typeface="Corbel" pitchFamily="34" charset="0"/>
                <a:ea typeface="+mj-ea"/>
                <a:cs typeface="+mj-cs"/>
              </a:defRPr>
            </a:lvl1pPr>
          </a:lstStyle>
          <a:p>
            <a:r>
              <a:rPr kumimoji="0" lang="en-US" dirty="0"/>
              <a:t>Click to edit Master title style</a:t>
            </a:r>
          </a:p>
        </p:txBody>
      </p:sp>
      <p:sp>
        <p:nvSpPr>
          <p:cNvPr id="9" name="Content Placeholder 8"/>
          <p:cNvSpPr>
            <a:spLocks noGrp="1"/>
          </p:cNvSpPr>
          <p:nvPr>
            <p:ph sz="quarter" idx="1"/>
          </p:nvPr>
        </p:nvSpPr>
        <p:spPr>
          <a:xfrm>
            <a:off x="812800" y="1589567"/>
            <a:ext cx="5181600" cy="4572000"/>
          </a:xfrm>
        </p:spPr>
        <p:txBody>
          <a:bodyPr/>
          <a:lstStyle>
            <a:lvl1pPr marL="320040" indent="-320040">
              <a:defRPr kumimoji="0" lang="en-US" sz="2200" kern="1200" dirty="0" smtClean="0">
                <a:solidFill>
                  <a:schemeClr val="tx1"/>
                </a:solidFill>
                <a:latin typeface="Calibri" pitchFamily="34" charset="0"/>
                <a:ea typeface="+mn-ea"/>
                <a:cs typeface="Calibri" pitchFamily="34" charset="0"/>
              </a:defRPr>
            </a:lvl1pPr>
            <a:lvl2pPr marL="640080" indent="-274320">
              <a:defRPr kumimoji="0" lang="en-US" sz="2000" kern="1200" dirty="0" smtClean="0">
                <a:solidFill>
                  <a:schemeClr val="tx1"/>
                </a:solidFill>
                <a:latin typeface="Calibri" pitchFamily="34" charset="0"/>
                <a:ea typeface="+mn-ea"/>
                <a:cs typeface="Calibri" pitchFamily="34" charset="0"/>
              </a:defRPr>
            </a:lvl2pPr>
            <a:lvl3pPr marL="914400" indent="-228600">
              <a:defRPr kumimoji="0" lang="en-US" sz="1800" kern="1200" dirty="0" smtClean="0">
                <a:solidFill>
                  <a:schemeClr val="tx1"/>
                </a:solidFill>
                <a:latin typeface="Calibri" pitchFamily="34" charset="0"/>
                <a:ea typeface="+mn-ea"/>
                <a:cs typeface="Calibri" pitchFamily="34" charset="0"/>
              </a:defRPr>
            </a:lvl3pPr>
          </a:lstStyle>
          <a:p>
            <a:pPr marL="320040" lvl="0" indent="-320040" algn="l" rtl="0" eaLnBrk="1" latinLnBrk="0" hangingPunct="1">
              <a:spcBef>
                <a:spcPts val="700"/>
              </a:spcBef>
              <a:buClr>
                <a:srgbClr val="336699"/>
              </a:buClr>
              <a:buSzPct val="95000"/>
              <a:buFont typeface="Wingdings"/>
              <a:buChar char=""/>
            </a:pPr>
            <a:r>
              <a:rPr lang="en-US" dirty="0"/>
              <a:t>Click to edit Master text styles</a:t>
            </a:r>
          </a:p>
          <a:p>
            <a:pPr marL="640080" lvl="1" indent="-274320" algn="l" rtl="0" eaLnBrk="1" latinLnBrk="0" hangingPunct="1">
              <a:spcBef>
                <a:spcPts val="550"/>
              </a:spcBef>
              <a:buClr>
                <a:srgbClr val="006666"/>
              </a:buClr>
              <a:buSzPct val="85000"/>
              <a:buFont typeface="Wingdings 3" pitchFamily="18" charset="2"/>
              <a:buChar char=""/>
            </a:pPr>
            <a:r>
              <a:rPr lang="en-US" dirty="0"/>
              <a:t>Second level</a:t>
            </a:r>
          </a:p>
          <a:p>
            <a:pPr marL="914400" lvl="2" indent="-228600" algn="l" rtl="0" eaLnBrk="1" latinLnBrk="0" hangingPunct="1">
              <a:spcBef>
                <a:spcPts val="500"/>
              </a:spcBef>
              <a:buClr>
                <a:srgbClr val="800000"/>
              </a:buClr>
              <a:buSzPct val="75000"/>
              <a:buFont typeface="Wingdings" pitchFamily="2" charset="2"/>
              <a:buChar char=""/>
            </a:pPr>
            <a:r>
              <a:rPr lang="en-US" dirty="0"/>
              <a:t>Third level</a:t>
            </a:r>
          </a:p>
        </p:txBody>
      </p:sp>
      <p:sp>
        <p:nvSpPr>
          <p:cNvPr id="11" name="Content Placeholder 10"/>
          <p:cNvSpPr>
            <a:spLocks noGrp="1"/>
          </p:cNvSpPr>
          <p:nvPr>
            <p:ph sz="quarter" idx="2"/>
          </p:nvPr>
        </p:nvSpPr>
        <p:spPr>
          <a:xfrm>
            <a:off x="6459868" y="1589567"/>
            <a:ext cx="5181600" cy="4572000"/>
          </a:xfrm>
        </p:spPr>
        <p:txBody>
          <a:bodyPr/>
          <a:lstStyle>
            <a:lvl1pPr marL="320040" indent="-320040">
              <a:defRPr kumimoji="0" lang="en-US" sz="2200" kern="1200" dirty="0" smtClean="0">
                <a:solidFill>
                  <a:schemeClr val="tx1"/>
                </a:solidFill>
                <a:latin typeface="Calibri" pitchFamily="34" charset="0"/>
                <a:ea typeface="+mn-ea"/>
                <a:cs typeface="Calibri" pitchFamily="34" charset="0"/>
              </a:defRPr>
            </a:lvl1pPr>
            <a:lvl2pPr marL="640080" indent="-274320">
              <a:defRPr kumimoji="0" lang="en-US" sz="2000" kern="1200" dirty="0" smtClean="0">
                <a:solidFill>
                  <a:schemeClr val="tx1"/>
                </a:solidFill>
                <a:latin typeface="Calibri" pitchFamily="34" charset="0"/>
                <a:ea typeface="+mn-ea"/>
                <a:cs typeface="Calibri" pitchFamily="34" charset="0"/>
              </a:defRPr>
            </a:lvl2pPr>
            <a:lvl3pPr marL="914400" indent="-228600">
              <a:defRPr kumimoji="0" lang="en-US" sz="1800" kern="1200" dirty="0" smtClean="0">
                <a:solidFill>
                  <a:schemeClr val="tx1"/>
                </a:solidFill>
                <a:latin typeface="Calibri" pitchFamily="34" charset="0"/>
                <a:ea typeface="+mn-ea"/>
                <a:cs typeface="Calibri" pitchFamily="34" charset="0"/>
              </a:defRPr>
            </a:lvl3pPr>
          </a:lstStyle>
          <a:p>
            <a:pPr marL="320040" lvl="0" indent="-320040" algn="l" rtl="0" eaLnBrk="1" latinLnBrk="0" hangingPunct="1">
              <a:spcBef>
                <a:spcPts val="700"/>
              </a:spcBef>
              <a:buClr>
                <a:srgbClr val="336699"/>
              </a:buClr>
              <a:buSzPct val="95000"/>
              <a:buFont typeface="Wingdings"/>
              <a:buChar char=""/>
            </a:pPr>
            <a:r>
              <a:rPr lang="en-US" dirty="0"/>
              <a:t>Click to edit Master text styles</a:t>
            </a:r>
          </a:p>
          <a:p>
            <a:pPr marL="640080" lvl="1" indent="-274320" algn="l" rtl="0" eaLnBrk="1" latinLnBrk="0" hangingPunct="1">
              <a:spcBef>
                <a:spcPts val="550"/>
              </a:spcBef>
              <a:buClr>
                <a:srgbClr val="006666"/>
              </a:buClr>
              <a:buSzPct val="85000"/>
              <a:buFont typeface="Wingdings 3" pitchFamily="18" charset="2"/>
              <a:buChar char=""/>
            </a:pPr>
            <a:r>
              <a:rPr lang="en-US" dirty="0"/>
              <a:t>Second level</a:t>
            </a:r>
          </a:p>
          <a:p>
            <a:pPr marL="914400" lvl="2" indent="-228600" algn="l" rtl="0" eaLnBrk="1" latinLnBrk="0" hangingPunct="1">
              <a:spcBef>
                <a:spcPts val="500"/>
              </a:spcBef>
              <a:buClr>
                <a:srgbClr val="800000"/>
              </a:buClr>
              <a:buSzPct val="75000"/>
              <a:buFont typeface="Wingdings" pitchFamily="2" charset="2"/>
              <a:buChar char=""/>
            </a:pPr>
            <a:r>
              <a:rPr lang="en-US" dirty="0"/>
              <a:t>Third level</a:t>
            </a:r>
          </a:p>
        </p:txBody>
      </p:sp>
      <p:sp>
        <p:nvSpPr>
          <p:cNvPr id="8" name="Date Placeholder 7"/>
          <p:cNvSpPr>
            <a:spLocks noGrp="1"/>
          </p:cNvSpPr>
          <p:nvPr>
            <p:ph type="dt" sz="half" idx="15"/>
          </p:nvPr>
        </p:nvSpPr>
        <p:spPr/>
        <p:txBody>
          <a:bodyPr rtlCol="0"/>
          <a:lstStyle/>
          <a:p>
            <a:endParaRPr lang="en-US" dirty="0">
              <a:solidFill>
                <a:srgbClr val="303030"/>
              </a:solidFill>
            </a:endParaRPr>
          </a:p>
        </p:txBody>
      </p:sp>
      <p:sp>
        <p:nvSpPr>
          <p:cNvPr id="10" name="Slide Number Placeholder 9"/>
          <p:cNvSpPr>
            <a:spLocks noGrp="1"/>
          </p:cNvSpPr>
          <p:nvPr>
            <p:ph type="sldNum" sz="quarter" idx="16"/>
          </p:nvPr>
        </p:nvSpPr>
        <p:spPr/>
        <p:txBody>
          <a:bodyPr rtlCol="0"/>
          <a:lstStyle>
            <a:lvl1pPr>
              <a:defRPr kumimoji="0" lang="en-US" sz="1050" b="1" kern="1200" smtClean="0">
                <a:solidFill>
                  <a:srgbClr val="FFFFFF"/>
                </a:solidFill>
                <a:latin typeface="+mn-lt"/>
                <a:ea typeface="+mn-ea"/>
                <a:cs typeface="+mn-cs"/>
              </a:defRPr>
            </a:lvl1pPr>
          </a:lstStyle>
          <a:p>
            <a:fld id="{BBA32028-A06B-4993-BE41-4550782A3B29}" type="slidenum">
              <a:rPr/>
              <a:pPr/>
              <a:t>‹#›</a:t>
            </a:fld>
            <a:endParaRPr dirty="0"/>
          </a:p>
        </p:txBody>
      </p:sp>
      <p:sp>
        <p:nvSpPr>
          <p:cNvPr id="12" name="Footer Placeholder 11"/>
          <p:cNvSpPr>
            <a:spLocks noGrp="1"/>
          </p:cNvSpPr>
          <p:nvPr>
            <p:ph type="ftr" sz="quarter" idx="17"/>
          </p:nvPr>
        </p:nvSpPr>
        <p:spPr/>
        <p:txBody>
          <a:bodyPr rtlCol="0"/>
          <a:lstStyle/>
          <a:p>
            <a:r>
              <a:rPr lang="en-US">
                <a:solidFill>
                  <a:srgbClr val="303030"/>
                </a:solidFill>
              </a:rPr>
              <a:t>UofL's Muhammad Ali Institute for Peace and Justice</a:t>
            </a:r>
            <a:endParaRPr lang="en-US" dirty="0">
              <a:solidFill>
                <a:srgbClr val="303030"/>
              </a:solidFill>
            </a:endParaRPr>
          </a:p>
        </p:txBody>
      </p:sp>
    </p:spTree>
    <p:extLst>
      <p:ext uri="{BB962C8B-B14F-4D97-AF65-F5344CB8AC3E}">
        <p14:creationId xmlns:p14="http://schemas.microsoft.com/office/powerpoint/2010/main" val="2464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dirty="0">
              <a:solidFill>
                <a:srgbClr val="303030"/>
              </a:solidFill>
            </a:endParaRPr>
          </a:p>
        </p:txBody>
      </p:sp>
      <p:sp>
        <p:nvSpPr>
          <p:cNvPr id="12" name="Slide Number Placeholder 11"/>
          <p:cNvSpPr>
            <a:spLocks noGrp="1"/>
          </p:cNvSpPr>
          <p:nvPr>
            <p:ph type="sldNum" sz="quarter" idx="16"/>
          </p:nvPr>
        </p:nvSpPr>
        <p:spPr/>
        <p:txBody>
          <a:bodyPr rtlCol="0"/>
          <a:lstStyle/>
          <a:p>
            <a:fld id="{BBA32028-A06B-4993-BE41-4550782A3B29}" type="slidenum">
              <a:rPr lang="en-US" smtClean="0"/>
              <a:pPr/>
              <a:t>‹#›</a:t>
            </a:fld>
            <a:endParaRPr lang="en-US" dirty="0"/>
          </a:p>
        </p:txBody>
      </p:sp>
      <p:sp>
        <p:nvSpPr>
          <p:cNvPr id="14" name="Footer Placeholder 13"/>
          <p:cNvSpPr>
            <a:spLocks noGrp="1"/>
          </p:cNvSpPr>
          <p:nvPr>
            <p:ph type="ftr" sz="quarter" idx="17"/>
          </p:nvPr>
        </p:nvSpPr>
        <p:spPr/>
        <p:txBody>
          <a:bodyPr rtlCol="0"/>
          <a:lstStyle/>
          <a:p>
            <a:r>
              <a:rPr lang="en-US">
                <a:solidFill>
                  <a:srgbClr val="303030"/>
                </a:solidFill>
              </a:rPr>
              <a:t>UofL's Muhammad Ali Institute for Peace and Justice</a:t>
            </a:r>
            <a:endParaRPr lang="en-US" dirty="0">
              <a:solidFill>
                <a:srgbClr val="303030"/>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022103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dirty="0">
              <a:solidFill>
                <a:srgbClr val="303030"/>
              </a:solidFill>
            </a:endParaRPr>
          </a:p>
        </p:txBody>
      </p:sp>
      <p:sp>
        <p:nvSpPr>
          <p:cNvPr id="4" name="Footer Placeholder 3"/>
          <p:cNvSpPr>
            <a:spLocks noGrp="1"/>
          </p:cNvSpPr>
          <p:nvPr>
            <p:ph type="ftr" sz="quarter" idx="11"/>
          </p:nvPr>
        </p:nvSpPr>
        <p:spPr/>
        <p:txBody>
          <a:bodyPr/>
          <a:lstStyle/>
          <a:p>
            <a:r>
              <a:rPr lang="en-US">
                <a:solidFill>
                  <a:srgbClr val="303030"/>
                </a:solidFill>
              </a:rPr>
              <a:t>UofL's Muhammad Ali Institute for Peace and Justice</a:t>
            </a:r>
            <a:endParaRPr lang="en-US" dirty="0">
              <a:solidFill>
                <a:srgbClr val="303030"/>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BA32028-A06B-4993-BE41-4550782A3B29}" type="slidenum">
              <a:rPr lang="en-US" smtClean="0"/>
              <a:pPr/>
              <a:t>‹#›</a:t>
            </a:fld>
            <a:endParaRPr lang="en-US" dirty="0"/>
          </a:p>
        </p:txBody>
      </p:sp>
    </p:spTree>
    <p:extLst>
      <p:ext uri="{BB962C8B-B14F-4D97-AF65-F5344CB8AC3E}">
        <p14:creationId xmlns:p14="http://schemas.microsoft.com/office/powerpoint/2010/main" val="375741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303030"/>
              </a:solidFill>
            </a:endParaRPr>
          </a:p>
        </p:txBody>
      </p:sp>
      <p:sp>
        <p:nvSpPr>
          <p:cNvPr id="3" name="Footer Placeholder 2"/>
          <p:cNvSpPr>
            <a:spLocks noGrp="1"/>
          </p:cNvSpPr>
          <p:nvPr>
            <p:ph type="ftr" sz="quarter" idx="11"/>
          </p:nvPr>
        </p:nvSpPr>
        <p:spPr/>
        <p:txBody>
          <a:bodyPr/>
          <a:lstStyle/>
          <a:p>
            <a:r>
              <a:rPr lang="en-US">
                <a:solidFill>
                  <a:srgbClr val="303030"/>
                </a:solidFill>
              </a:rPr>
              <a:t>UofL's Muhammad Ali Institute for Peace and Justice</a:t>
            </a:r>
            <a:endParaRPr lang="en-US" dirty="0">
              <a:solidFill>
                <a:srgbClr val="303030"/>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BBA32028-A06B-4993-BE41-4550782A3B29}" type="slidenum">
              <a:rPr lang="en-US" smtClean="0">
                <a:solidFill>
                  <a:srgbClr val="303030"/>
                </a:solidFill>
              </a:rPr>
              <a:pPr/>
              <a:t>‹#›</a:t>
            </a:fld>
            <a:endParaRPr lang="en-US" dirty="0">
              <a:solidFill>
                <a:srgbClr val="303030"/>
              </a:solidFill>
            </a:endParaRPr>
          </a:p>
        </p:txBody>
      </p:sp>
    </p:spTree>
    <p:extLst>
      <p:ext uri="{BB962C8B-B14F-4D97-AF65-F5344CB8AC3E}">
        <p14:creationId xmlns:p14="http://schemas.microsoft.com/office/powerpoint/2010/main" val="284147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endParaRPr lang="en-US" dirty="0">
              <a:solidFill>
                <a:srgbClr val="303030"/>
              </a:solidFill>
            </a:endParaRPr>
          </a:p>
        </p:txBody>
      </p:sp>
      <p:sp>
        <p:nvSpPr>
          <p:cNvPr id="6" name="Footer Placeholder 5"/>
          <p:cNvSpPr>
            <a:spLocks noGrp="1"/>
          </p:cNvSpPr>
          <p:nvPr>
            <p:ph type="ftr" sz="quarter" idx="11"/>
          </p:nvPr>
        </p:nvSpPr>
        <p:spPr/>
        <p:txBody>
          <a:bodyPr/>
          <a:lstStyle/>
          <a:p>
            <a:r>
              <a:rPr lang="en-US">
                <a:solidFill>
                  <a:srgbClr val="303030"/>
                </a:solidFill>
              </a:rPr>
              <a:t>UofL's Muhammad Ali Institute for Peace and Justice</a:t>
            </a:r>
            <a:endParaRPr lang="en-US" dirty="0">
              <a:solidFill>
                <a:srgbClr val="303030"/>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BA32028-A06B-4993-BE41-4550782A3B29}" type="slidenum">
              <a:rPr lang="en-US" smtClean="0"/>
              <a:pPr/>
              <a:t>‹#›</a:t>
            </a:fld>
            <a:endParaRPr lang="en-US" dirty="0"/>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132699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endParaRPr lang="en-US" dirty="0">
              <a:solidFill>
                <a:srgbClr val="303030"/>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BBA32028-A06B-4993-BE41-4550782A3B29}" type="slidenum">
              <a:rPr lang="en-US" smtClean="0"/>
              <a:pPr/>
              <a:t>‹#›</a:t>
            </a:fld>
            <a:endParaRPr lang="en-US" dirty="0"/>
          </a:p>
        </p:txBody>
      </p:sp>
      <p:sp>
        <p:nvSpPr>
          <p:cNvPr id="14" name="Footer Placeholder 13"/>
          <p:cNvSpPr>
            <a:spLocks noGrp="1"/>
          </p:cNvSpPr>
          <p:nvPr>
            <p:ph type="ftr" sz="quarter" idx="12"/>
          </p:nvPr>
        </p:nvSpPr>
        <p:spPr>
          <a:xfrm>
            <a:off x="2133600" y="6248207"/>
            <a:ext cx="6096000" cy="365125"/>
          </a:xfrm>
        </p:spPr>
        <p:txBody>
          <a:bodyPr rtlCol="0"/>
          <a:lstStyle/>
          <a:p>
            <a:r>
              <a:rPr lang="en-US">
                <a:solidFill>
                  <a:srgbClr val="303030"/>
                </a:solidFill>
              </a:rPr>
              <a:t>UofL's Muhammad Ali Institute for Peace and Justice</a:t>
            </a:r>
            <a:endParaRPr lang="en-US" dirty="0">
              <a:solidFill>
                <a:srgbClr val="303030"/>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405227065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dirty="0">
              <a:solidFill>
                <a:srgbClr val="303030"/>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r>
              <a:rPr lang="en-US">
                <a:solidFill>
                  <a:srgbClr val="303030"/>
                </a:solidFill>
              </a:rPr>
              <a:t>UofL's Muhammad Ali Institute for Peace and Justice</a:t>
            </a:r>
            <a:endParaRPr lang="en-US" dirty="0">
              <a:solidFill>
                <a:srgbClr val="303030"/>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BA32028-A06B-4993-BE41-4550782A3B29}" type="slidenum">
              <a:rPr lang="en-US" smtClean="0"/>
              <a:pPr/>
              <a:t>‹#›</a:t>
            </a:fld>
            <a:endParaRPr lang="en-US" dirty="0"/>
          </a:p>
        </p:txBody>
      </p:sp>
    </p:spTree>
    <p:extLst>
      <p:ext uri="{BB962C8B-B14F-4D97-AF65-F5344CB8AC3E}">
        <p14:creationId xmlns:p14="http://schemas.microsoft.com/office/powerpoint/2010/main" val="764695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400" b="0" i="0" u="none"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b="0" i="0" u="none"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hyperlink" Target="http://www.corbisimages.com/stock-photo/rights-managed/TL030588/nelson-mandela-shaking-hands-with-muhammad-ali"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internationaldayofpeace.org/"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www.un.org/advocates/2000/bios.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2xHb9yWA4_I"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2xHb9yWA4_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onstitutioncenter.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16380" y="746760"/>
            <a:ext cx="9090659" cy="3733800"/>
          </a:xfrm>
        </p:spPr>
        <p:txBody>
          <a:bodyPr>
            <a:noAutofit/>
          </a:bodyPr>
          <a:lstStyle/>
          <a:p>
            <a:br>
              <a:rPr lang="en-US" sz="4000" b="1" dirty="0"/>
            </a:br>
            <a:r>
              <a:rPr lang="en-US" sz="4000" b="1" dirty="0"/>
              <a:t>Muhammad Ali: global Humanitarian &amp; peace advocate</a:t>
            </a:r>
            <a:br>
              <a:rPr lang="en-US" sz="4000" b="1" dirty="0"/>
            </a:br>
            <a:br>
              <a:rPr lang="en-US" sz="4000" b="1" dirty="0"/>
            </a:br>
            <a:r>
              <a:rPr lang="en-US" sz="4000" b="1" i="1" dirty="0"/>
              <a:t>Celebrating International </a:t>
            </a:r>
            <a:br>
              <a:rPr lang="en-US" sz="4000" b="1" i="1" dirty="0"/>
            </a:br>
            <a:r>
              <a:rPr lang="en-US" sz="4000" b="1" i="1" dirty="0"/>
              <a:t>peace day</a:t>
            </a:r>
            <a:br>
              <a:rPr lang="en-US" sz="4000" b="1" i="1" dirty="0"/>
            </a:br>
            <a:r>
              <a:rPr lang="en-US" sz="4000" b="1" i="1" dirty="0"/>
              <a:t>September 21</a:t>
            </a:r>
          </a:p>
        </p:txBody>
      </p:sp>
      <p:sp>
        <p:nvSpPr>
          <p:cNvPr id="5" name="TextBox 4"/>
          <p:cNvSpPr txBox="1"/>
          <p:nvPr/>
        </p:nvSpPr>
        <p:spPr>
          <a:xfrm>
            <a:off x="1097280" y="4114801"/>
            <a:ext cx="9822180" cy="1661993"/>
          </a:xfrm>
          <a:prstGeom prst="rect">
            <a:avLst/>
          </a:prstGeom>
          <a:noFill/>
        </p:spPr>
        <p:txBody>
          <a:bodyPr wrap="square" rtlCol="0">
            <a:spAutoFit/>
          </a:bodyPr>
          <a:lstStyle/>
          <a:p>
            <a:endParaRPr lang="en-US" dirty="0">
              <a:solidFill>
                <a:prstClr val="white"/>
              </a:solidFill>
            </a:endParaRPr>
          </a:p>
          <a:p>
            <a:r>
              <a:rPr lang="en-US" dirty="0">
                <a:solidFill>
                  <a:prstClr val="white"/>
                </a:solidFill>
              </a:rPr>
              <a:t> </a:t>
            </a:r>
          </a:p>
          <a:p>
            <a:pPr algn="ctr"/>
            <a:r>
              <a:rPr lang="en-US" sz="2400" dirty="0">
                <a:solidFill>
                  <a:prstClr val="white"/>
                </a:solidFill>
              </a:rPr>
              <a:t>Prepared by Enid Trucios-Haynes, Director </a:t>
            </a:r>
          </a:p>
          <a:p>
            <a:pPr algn="ctr"/>
            <a:r>
              <a:rPr lang="en-US" sz="2400" dirty="0">
                <a:solidFill>
                  <a:prstClr val="white"/>
                </a:solidFill>
              </a:rPr>
              <a:t>Muhammad Ali Institute for Peace &amp; Justice (2021)</a:t>
            </a:r>
          </a:p>
          <a:p>
            <a:endParaRPr lang="en-US" dirty="0">
              <a:solidFill>
                <a:prstClr val="white"/>
              </a:solidFill>
            </a:endParaRPr>
          </a:p>
        </p:txBody>
      </p:sp>
    </p:spTree>
    <p:extLst>
      <p:ext uri="{BB962C8B-B14F-4D97-AF65-F5344CB8AC3E}">
        <p14:creationId xmlns:p14="http://schemas.microsoft.com/office/powerpoint/2010/main" val="331812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37" y="206889"/>
            <a:ext cx="10972800" cy="1039091"/>
          </a:xfrm>
        </p:spPr>
        <p:txBody>
          <a:bodyPr>
            <a:normAutofit fontScale="90000"/>
          </a:bodyPr>
          <a:lstStyle/>
          <a:p>
            <a:br>
              <a:rPr lang="en-US" b="1" dirty="0"/>
            </a:br>
            <a:r>
              <a:rPr lang="en-US" sz="4000" b="1" dirty="0">
                <a:solidFill>
                  <a:srgbClr val="C00000"/>
                </a:solidFill>
              </a:rPr>
              <a:t>Did You Know Muhammad Ali’s Humanitarian Work Spanned 50 Years?</a:t>
            </a:r>
            <a:br>
              <a:rPr lang="en-US" b="1" dirty="0">
                <a:solidFill>
                  <a:srgbClr val="C00000"/>
                </a:solidFill>
              </a:rPr>
            </a:br>
            <a:endParaRPr lang="en-US" b="1" dirty="0">
              <a:solidFill>
                <a:srgbClr val="C00000"/>
              </a:solidFill>
            </a:endParaRPr>
          </a:p>
        </p:txBody>
      </p:sp>
      <p:sp>
        <p:nvSpPr>
          <p:cNvPr id="3" name="Content Placeholder 2"/>
          <p:cNvSpPr>
            <a:spLocks noGrp="1"/>
          </p:cNvSpPr>
          <p:nvPr>
            <p:ph sz="quarter" idx="1"/>
          </p:nvPr>
        </p:nvSpPr>
        <p:spPr>
          <a:xfrm>
            <a:off x="682337" y="2171701"/>
            <a:ext cx="10972800" cy="4525963"/>
          </a:xfrm>
        </p:spPr>
        <p:txBody>
          <a:bodyPr>
            <a:normAutofit fontScale="92500"/>
          </a:bodyPr>
          <a:lstStyle/>
          <a:p>
            <a:pPr lvl="0">
              <a:buFont typeface="Wingdings" panose="05000000000000000000" pitchFamily="2" charset="2"/>
              <a:buChar char="v"/>
            </a:pPr>
            <a:r>
              <a:rPr lang="en-US" sz="3600" dirty="0"/>
              <a:t>In 1990, he went to Iraq to negotiate the release of 15 U.S. citizens taken hostage by Saddam Hussein after his invasion of Kuwait</a:t>
            </a:r>
          </a:p>
          <a:p>
            <a:pPr lvl="0">
              <a:buFont typeface="Wingdings" panose="05000000000000000000" pitchFamily="2" charset="2"/>
              <a:buChar char="v"/>
            </a:pPr>
            <a:endParaRPr lang="en-US" sz="3600" dirty="0"/>
          </a:p>
          <a:p>
            <a:pPr lvl="0">
              <a:buFont typeface="Wingdings" panose="05000000000000000000" pitchFamily="2" charset="2"/>
              <a:buChar char="v"/>
            </a:pPr>
            <a:r>
              <a:rPr lang="en-US" sz="3600" dirty="0"/>
              <a:t>In 1993, he went to South Africa to meet Nelson Mandela upon Mr. Mandela’s  release from prison after 27 years  </a:t>
            </a:r>
          </a:p>
          <a:p>
            <a:pPr>
              <a:buFont typeface="Wingdings" panose="05000000000000000000" pitchFamily="2" charset="2"/>
              <a:buChar char="v"/>
            </a:pPr>
            <a:endParaRPr lang="en-US" sz="3600" dirty="0"/>
          </a:p>
          <a:p>
            <a:pPr lvl="0">
              <a:buFont typeface="Wingdings" panose="05000000000000000000" pitchFamily="2" charset="2"/>
              <a:buChar char="v"/>
            </a:pPr>
            <a:r>
              <a:rPr lang="en-US" sz="3600" dirty="0"/>
              <a:t>In 1995, he travelled to North Korea on a goodwill mission.</a:t>
            </a:r>
          </a:p>
          <a:p>
            <a:endParaRPr lang="en-US" dirty="0"/>
          </a:p>
        </p:txBody>
      </p:sp>
      <p:sp>
        <p:nvSpPr>
          <p:cNvPr id="4" name="Footer Placeholder 3"/>
          <p:cNvSpPr>
            <a:spLocks noGrp="1"/>
          </p:cNvSpPr>
          <p:nvPr>
            <p:ph type="ftr" sz="quarter" idx="11"/>
          </p:nvPr>
        </p:nvSpPr>
        <p:spPr/>
        <p:txBody>
          <a:bodyPr/>
          <a:lstStyle/>
          <a:p>
            <a:r>
              <a:rPr lang="en-US" sz="1000">
                <a:solidFill>
                  <a:srgbClr val="303030"/>
                </a:solidFill>
              </a:rPr>
              <a:t>UofL's Muhammad Ali Institute for Peace and Justice</a:t>
            </a:r>
            <a:endParaRPr lang="en-US" dirty="0">
              <a:solidFill>
                <a:srgbClr val="303030"/>
              </a:solidFill>
            </a:endParaRPr>
          </a:p>
        </p:txBody>
      </p:sp>
      <p:sp>
        <p:nvSpPr>
          <p:cNvPr id="5" name="Slide Number Placeholder 4"/>
          <p:cNvSpPr>
            <a:spLocks noGrp="1"/>
          </p:cNvSpPr>
          <p:nvPr>
            <p:ph type="sldNum" sz="quarter" idx="12"/>
          </p:nvPr>
        </p:nvSpPr>
        <p:spPr/>
        <p:txBody>
          <a:bodyPr/>
          <a:lstStyle/>
          <a:p>
            <a:fld id="{BBA32028-A06B-4993-BE41-4550782A3B29}" type="slidenum">
              <a:rPr lang="en-US" smtClean="0"/>
              <a:pPr/>
              <a:t>10</a:t>
            </a:fld>
            <a:endParaRPr lang="en-US" dirty="0"/>
          </a:p>
        </p:txBody>
      </p:sp>
    </p:spTree>
    <p:extLst>
      <p:ext uri="{BB962C8B-B14F-4D97-AF65-F5344CB8AC3E}">
        <p14:creationId xmlns:p14="http://schemas.microsoft.com/office/powerpoint/2010/main" val="53289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Nelson Mandela Shaking Hands with Muhammad A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820" y="1463676"/>
            <a:ext cx="6096000" cy="40576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normAutofit/>
          </a:bodyPr>
          <a:lstStyle/>
          <a:p>
            <a:pPr algn="ctr"/>
            <a:r>
              <a:rPr lang="en-US" sz="3600" b="1" dirty="0">
                <a:solidFill>
                  <a:srgbClr val="C00000"/>
                </a:solidFill>
              </a:rPr>
              <a:t>Muhammad Ali &amp; Nelson Mandela (1990)</a:t>
            </a:r>
          </a:p>
        </p:txBody>
      </p:sp>
      <p:sp>
        <p:nvSpPr>
          <p:cNvPr id="6" name="Content Placeholder 5"/>
          <p:cNvSpPr>
            <a:spLocks noGrp="1"/>
          </p:cNvSpPr>
          <p:nvPr>
            <p:ph sz="quarter" idx="1"/>
          </p:nvPr>
        </p:nvSpPr>
        <p:spPr>
          <a:xfrm>
            <a:off x="2160639" y="5670958"/>
            <a:ext cx="7248832" cy="570451"/>
          </a:xfrm>
        </p:spPr>
        <p:txBody>
          <a:bodyPr vert="horz" lIns="91440" tIns="45720" rIns="91440" bIns="45720" anchor="t">
            <a:noAutofit/>
          </a:bodyPr>
          <a:lstStyle/>
          <a:p>
            <a:pPr marL="0" indent="0">
              <a:buNone/>
            </a:pPr>
            <a:r>
              <a:rPr lang="en-US" sz="1800" dirty="0">
                <a:latin typeface="Calibri"/>
                <a:cs typeface="Calibri"/>
                <a:hlinkClick r:id="rId5"/>
              </a:rPr>
              <a:t>http://www.corbisimages.com/stock-photo/rights-managed/TL030588/nelson-mandela-shaking-hands-with-muhammad-ali</a:t>
            </a:r>
            <a:r>
              <a:rPr lang="en-US" sz="1800" dirty="0">
                <a:latin typeface="Calibri"/>
                <a:cs typeface="Calibri"/>
              </a:rPr>
              <a:t> </a:t>
            </a:r>
            <a:endParaRPr lang="en-US"/>
          </a:p>
        </p:txBody>
      </p:sp>
      <p:sp>
        <p:nvSpPr>
          <p:cNvPr id="4" name="Footer Placeholder 3"/>
          <p:cNvSpPr>
            <a:spLocks noGrp="1"/>
          </p:cNvSpPr>
          <p:nvPr>
            <p:ph type="ftr" sz="quarter" idx="11"/>
          </p:nvPr>
        </p:nvSpPr>
        <p:spPr/>
        <p:txBody>
          <a:bodyPr/>
          <a:lstStyle/>
          <a:p>
            <a:r>
              <a:rPr lang="en-US" sz="1000" dirty="0">
                <a:solidFill>
                  <a:srgbClr val="303030"/>
                </a:solidFill>
              </a:rPr>
              <a:t>UofL's Muhammad Ali Institute for Peace and Justice</a:t>
            </a:r>
            <a:endParaRPr lang="en-US" dirty="0">
              <a:solidFill>
                <a:srgbClr val="303030"/>
              </a:solidFill>
            </a:endParaRPr>
          </a:p>
        </p:txBody>
      </p:sp>
      <p:sp>
        <p:nvSpPr>
          <p:cNvPr id="7" name="Slide Number Placeholder 6"/>
          <p:cNvSpPr>
            <a:spLocks noGrp="1"/>
          </p:cNvSpPr>
          <p:nvPr>
            <p:ph type="sldNum" sz="quarter" idx="12"/>
          </p:nvPr>
        </p:nvSpPr>
        <p:spPr/>
        <p:txBody>
          <a:bodyPr/>
          <a:lstStyle/>
          <a:p>
            <a:fld id="{BBA32028-A06B-4993-BE41-4550782A3B29}" type="slidenum">
              <a:rPr lang="en-US" smtClean="0"/>
              <a:pPr/>
              <a:t>11</a:t>
            </a:fld>
            <a:endParaRPr lang="en-US" dirty="0"/>
          </a:p>
        </p:txBody>
      </p:sp>
    </p:spTree>
    <p:controls>
      <mc:AlternateContent xmlns:mc="http://schemas.openxmlformats.org/markup-compatibility/2006">
        <mc:Choice xmlns:v="urn:schemas-microsoft-com:vml" Requires="v">
          <p:control spid="25641" name="HTMLText1" r:id="rId2" imgW="914400" imgH="228600"/>
        </mc:Choice>
        <mc:Fallback>
          <p:control name="HTMLText1" r:id="rId2" imgW="914400" imgH="228600">
            <p:pic>
              <p:nvPicPr>
                <p:cNvPr id="2" name="HTMLText1"/>
                <p:cNvPicPr preferRelativeResize="0">
                  <a:picLocks noChangeArrowheads="1" noChangeShapeType="1"/>
                </p:cNvPicPr>
                <p:nvPr/>
              </p:nvPicPr>
              <p:blipFill>
                <a:blip r:embed="rId6"/>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525561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37" y="141286"/>
            <a:ext cx="10972800" cy="1143000"/>
          </a:xfrm>
        </p:spPr>
        <p:txBody>
          <a:bodyPr>
            <a:normAutofit fontScale="90000"/>
          </a:bodyPr>
          <a:lstStyle/>
          <a:p>
            <a:br>
              <a:rPr lang="en-US" b="1" dirty="0"/>
            </a:br>
            <a:r>
              <a:rPr lang="en-US" sz="4000" b="1" dirty="0">
                <a:solidFill>
                  <a:srgbClr val="C00000"/>
                </a:solidFill>
              </a:rPr>
              <a:t>Did You Know Muhammad Ali’s Humanitarian Work Has Spanned 50 Years?</a:t>
            </a:r>
            <a:br>
              <a:rPr lang="en-US" b="1" dirty="0">
                <a:solidFill>
                  <a:srgbClr val="C00000"/>
                </a:solidFill>
              </a:rPr>
            </a:br>
            <a:endParaRPr lang="en-US" b="1" dirty="0">
              <a:solidFill>
                <a:srgbClr val="C00000"/>
              </a:solidFill>
            </a:endParaRPr>
          </a:p>
        </p:txBody>
      </p:sp>
      <p:sp>
        <p:nvSpPr>
          <p:cNvPr id="3" name="Content Placeholder 2"/>
          <p:cNvSpPr>
            <a:spLocks noGrp="1"/>
          </p:cNvSpPr>
          <p:nvPr>
            <p:ph sz="quarter" idx="1"/>
          </p:nvPr>
        </p:nvSpPr>
        <p:spPr>
          <a:xfrm>
            <a:off x="682337" y="1787857"/>
            <a:ext cx="5786702" cy="4909807"/>
          </a:xfrm>
        </p:spPr>
        <p:txBody>
          <a:bodyPr>
            <a:normAutofit/>
          </a:bodyPr>
          <a:lstStyle/>
          <a:p>
            <a:pPr lvl="0">
              <a:buFont typeface="Wingdings" panose="05000000000000000000" pitchFamily="2" charset="2"/>
              <a:buChar char="v"/>
            </a:pPr>
            <a:r>
              <a:rPr lang="en-US" dirty="0"/>
              <a:t>In 1998, Muhammad Ali visited Cuba with the Disarm Education Fund and donated over $1 million in medicines and medical supplies</a:t>
            </a:r>
          </a:p>
          <a:p>
            <a:pPr lvl="0">
              <a:buFont typeface="Wingdings" panose="05000000000000000000" pitchFamily="2" charset="2"/>
              <a:buChar char="v"/>
            </a:pPr>
            <a:r>
              <a:rPr lang="en-US" dirty="0"/>
              <a:t>In 2002, he visited Afghanistan to raise awareness of the country's needs and the U.N.'s work there with the World Food Program and the U.N. Children's Fund (UNICEF)</a:t>
            </a:r>
          </a:p>
          <a:p>
            <a:pPr lvl="0">
              <a:buFont typeface="Wingdings" panose="05000000000000000000" pitchFamily="2" charset="2"/>
              <a:buChar char="v"/>
            </a:pPr>
            <a:r>
              <a:rPr lang="en-US" dirty="0"/>
              <a:t>In 2009, Muhammad Ali requested Iran free 2 U.S. hikers detained in Iran, showing his tireless commitment to promoting freedom, tolerance, and humanity around the world.</a:t>
            </a:r>
          </a:p>
        </p:txBody>
      </p:sp>
      <p:pic>
        <p:nvPicPr>
          <p:cNvPr id="4" name="Picture 3" descr="In 2002, Muhammad Ali visited Afghanistan to raise awareness of the country's needs. He worked with the United Nations World Food Program and the U.N. Children's Fund."/>
          <p:cNvPicPr>
            <a:picLocks noChangeAspect="1"/>
          </p:cNvPicPr>
          <p:nvPr/>
        </p:nvPicPr>
        <p:blipFill>
          <a:blip r:embed="rId2"/>
          <a:stretch>
            <a:fillRect/>
          </a:stretch>
        </p:blipFill>
        <p:spPr>
          <a:xfrm>
            <a:off x="6568159" y="1854280"/>
            <a:ext cx="5186098" cy="3909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ooter Placeholder 4"/>
          <p:cNvSpPr>
            <a:spLocks noGrp="1"/>
          </p:cNvSpPr>
          <p:nvPr>
            <p:ph type="ftr" sz="quarter" idx="11"/>
          </p:nvPr>
        </p:nvSpPr>
        <p:spPr/>
        <p:txBody>
          <a:bodyPr/>
          <a:lstStyle/>
          <a:p>
            <a:r>
              <a:rPr lang="en-US" sz="1000">
                <a:solidFill>
                  <a:srgbClr val="303030"/>
                </a:solidFill>
              </a:rPr>
              <a:t>UofL's Muhammad Ali Institute for Peace and Justice</a:t>
            </a:r>
            <a:endParaRPr lang="en-US" dirty="0">
              <a:solidFill>
                <a:srgbClr val="303030"/>
              </a:solidFill>
            </a:endParaRPr>
          </a:p>
        </p:txBody>
      </p:sp>
      <p:sp>
        <p:nvSpPr>
          <p:cNvPr id="6" name="Slide Number Placeholder 5"/>
          <p:cNvSpPr>
            <a:spLocks noGrp="1"/>
          </p:cNvSpPr>
          <p:nvPr>
            <p:ph type="sldNum" sz="quarter" idx="12"/>
          </p:nvPr>
        </p:nvSpPr>
        <p:spPr/>
        <p:txBody>
          <a:bodyPr/>
          <a:lstStyle/>
          <a:p>
            <a:fld id="{BBA32028-A06B-4993-BE41-4550782A3B29}" type="slidenum">
              <a:rPr lang="en-US" smtClean="0"/>
              <a:pPr/>
              <a:t>12</a:t>
            </a:fld>
            <a:endParaRPr lang="en-US" dirty="0"/>
          </a:p>
        </p:txBody>
      </p:sp>
    </p:spTree>
    <p:extLst>
      <p:ext uri="{BB962C8B-B14F-4D97-AF65-F5344CB8AC3E}">
        <p14:creationId xmlns:p14="http://schemas.microsoft.com/office/powerpoint/2010/main" val="209673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C00000"/>
                </a:solidFill>
              </a:rPr>
              <a:t>Did you know that Muhammad Ali was a revered ally of  American Indian Nations in the United States?</a:t>
            </a:r>
          </a:p>
        </p:txBody>
      </p:sp>
      <p:sp>
        <p:nvSpPr>
          <p:cNvPr id="3" name="Footer Placeholder 2"/>
          <p:cNvSpPr>
            <a:spLocks noGrp="1"/>
          </p:cNvSpPr>
          <p:nvPr>
            <p:ph type="ftr" sz="quarter" idx="11"/>
          </p:nvPr>
        </p:nvSpPr>
        <p:spPr>
          <a:xfrm>
            <a:off x="816864" y="6404212"/>
            <a:ext cx="10972800" cy="685800"/>
          </a:xfrm>
        </p:spPr>
        <p:txBody>
          <a:bodyPr/>
          <a:lstStyle/>
          <a:p>
            <a:r>
              <a:rPr lang="en-US" sz="1000">
                <a:solidFill>
                  <a:srgbClr val="303030"/>
                </a:solidFill>
              </a:rPr>
              <a:t>UofL's Muhammad Ali Institute for Peace and Justice</a:t>
            </a:r>
            <a:endParaRPr lang="en-US" dirty="0">
              <a:solidFill>
                <a:srgbClr val="303030"/>
              </a:solidFill>
            </a:endParaRPr>
          </a:p>
        </p:txBody>
      </p:sp>
      <p:sp>
        <p:nvSpPr>
          <p:cNvPr id="4" name="Slide Number Placeholder 3"/>
          <p:cNvSpPr>
            <a:spLocks noGrp="1"/>
          </p:cNvSpPr>
          <p:nvPr>
            <p:ph type="sldNum" sz="quarter" idx="12"/>
          </p:nvPr>
        </p:nvSpPr>
        <p:spPr/>
        <p:txBody>
          <a:bodyPr/>
          <a:lstStyle/>
          <a:p>
            <a:fld id="{BBA32028-A06B-4993-BE41-4550782A3B29}" type="slidenum">
              <a:rPr lang="en-US" smtClean="0"/>
              <a:pPr/>
              <a:t>13</a:t>
            </a:fld>
            <a:endParaRPr lang="en-US" dirty="0"/>
          </a:p>
        </p:txBody>
      </p:sp>
      <p:sp>
        <p:nvSpPr>
          <p:cNvPr id="5" name="Content Placeholder 4"/>
          <p:cNvSpPr>
            <a:spLocks noGrp="1"/>
          </p:cNvSpPr>
          <p:nvPr>
            <p:ph sz="quarter" idx="1"/>
          </p:nvPr>
        </p:nvSpPr>
        <p:spPr/>
        <p:txBody>
          <a:bodyPr/>
          <a:lstStyle/>
          <a:p>
            <a:pPr>
              <a:buFont typeface="Wingdings" panose="05000000000000000000" pitchFamily="2" charset="2"/>
              <a:buChar char="v"/>
            </a:pPr>
            <a:r>
              <a:rPr lang="en-US" dirty="0"/>
              <a:t>Among the hostages rescued in Ali’s 1990 mission to Iraq, six were American Indian elders, including Chief Looking Horse, and their peace delegation. </a:t>
            </a:r>
          </a:p>
          <a:p>
            <a:pPr>
              <a:buFont typeface="Wingdings" panose="05000000000000000000" pitchFamily="2" charset="2"/>
              <a:buChar char="v"/>
            </a:pPr>
            <a:r>
              <a:rPr lang="en-US" dirty="0"/>
              <a:t>To this day, many in the American Indian Nations are grateful to Muhammad Ali for having helped save one of their most important leaders. </a:t>
            </a:r>
          </a:p>
        </p:txBody>
      </p:sp>
      <p:pic>
        <p:nvPicPr>
          <p:cNvPr id="6" name="Picture 5" descr="Muhammad Ali walking with American Indian Nations members after negotiation to have six American Indian elders set free.  &#10;"/>
          <p:cNvPicPr>
            <a:picLocks noChangeAspect="1"/>
          </p:cNvPicPr>
          <p:nvPr/>
        </p:nvPicPr>
        <p:blipFill>
          <a:blip r:embed="rId2"/>
          <a:stretch>
            <a:fillRect/>
          </a:stretch>
        </p:blipFill>
        <p:spPr>
          <a:xfrm>
            <a:off x="3393192" y="3258033"/>
            <a:ext cx="5718544" cy="32189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63161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C00000"/>
                </a:solidFill>
              </a:rPr>
              <a:t>Muhammad Ali - Revered Ally of  American Indian Nations?</a:t>
            </a:r>
          </a:p>
        </p:txBody>
      </p:sp>
      <p:sp>
        <p:nvSpPr>
          <p:cNvPr id="4" name="Slide Number Placeholder 3"/>
          <p:cNvSpPr>
            <a:spLocks noGrp="1"/>
          </p:cNvSpPr>
          <p:nvPr>
            <p:ph type="sldNum" sz="quarter" idx="12"/>
          </p:nvPr>
        </p:nvSpPr>
        <p:spPr/>
        <p:txBody>
          <a:bodyPr/>
          <a:lstStyle/>
          <a:p>
            <a:fld id="{BBA32028-A06B-4993-BE41-4550782A3B29}" type="slidenum">
              <a:rPr lang="en-US" smtClean="0"/>
              <a:pPr/>
              <a:t>14</a:t>
            </a:fld>
            <a:endParaRPr lang="en-US" dirty="0"/>
          </a:p>
        </p:txBody>
      </p:sp>
      <p:sp>
        <p:nvSpPr>
          <p:cNvPr id="5" name="Content Placeholder 4"/>
          <p:cNvSpPr>
            <a:spLocks noGrp="1"/>
          </p:cNvSpPr>
          <p:nvPr>
            <p:ph sz="quarter" idx="1"/>
          </p:nvPr>
        </p:nvSpPr>
        <p:spPr>
          <a:xfrm>
            <a:off x="816864" y="1842448"/>
            <a:ext cx="5256390" cy="4660709"/>
          </a:xfrm>
        </p:spPr>
        <p:txBody>
          <a:bodyPr>
            <a:normAutofit fontScale="92500" lnSpcReduction="20000"/>
          </a:bodyPr>
          <a:lstStyle/>
          <a:p>
            <a:pPr>
              <a:buFont typeface="Wingdings" panose="05000000000000000000" pitchFamily="2" charset="2"/>
              <a:buChar char="v"/>
            </a:pPr>
            <a:r>
              <a:rPr lang="en-US" sz="2800" dirty="0"/>
              <a:t>Ali supported The Longest Walk in 1978 at events in New York City, and walked with the group into Washington D.C.</a:t>
            </a:r>
          </a:p>
          <a:p>
            <a:pPr>
              <a:buFont typeface="Wingdings" panose="05000000000000000000" pitchFamily="2" charset="2"/>
              <a:buChar char="v"/>
            </a:pPr>
            <a:r>
              <a:rPr lang="en-US" sz="2800" dirty="0"/>
              <a:t>Mohawk activist Lorraine Canoe and others at the American Indian Community House took the ferry to the Statue of Liberty with Ali to be at the press conference he had called to support A.I.M. She recounts how he told the press, “Look at all these good-looking Indian people, aren’t they beautiful, aren’t you jealous?”</a:t>
            </a:r>
          </a:p>
        </p:txBody>
      </p:sp>
      <p:pic>
        <p:nvPicPr>
          <p:cNvPr id="6" name="Picture 5" descr="Muhammad Ali, Mohawk activist Larraine Canoe and others standing in front of the Statue of Liberty. This photo was taken before a press conference.  "/>
          <p:cNvPicPr>
            <a:picLocks noChangeAspect="1"/>
          </p:cNvPicPr>
          <p:nvPr/>
        </p:nvPicPr>
        <p:blipFill>
          <a:blip r:embed="rId2"/>
          <a:stretch>
            <a:fillRect/>
          </a:stretch>
        </p:blipFill>
        <p:spPr>
          <a:xfrm>
            <a:off x="6954366" y="922968"/>
            <a:ext cx="4223150" cy="5580189"/>
          </a:xfrm>
          <a:prstGeom prst="rect">
            <a:avLst/>
          </a:prstGeom>
        </p:spPr>
      </p:pic>
      <p:sp>
        <p:nvSpPr>
          <p:cNvPr id="7" name="TextBox 6"/>
          <p:cNvSpPr txBox="1"/>
          <p:nvPr/>
        </p:nvSpPr>
        <p:spPr>
          <a:xfrm>
            <a:off x="9266829" y="5856826"/>
            <a:ext cx="2033517" cy="646331"/>
          </a:xfrm>
          <a:prstGeom prst="rect">
            <a:avLst/>
          </a:prstGeom>
          <a:noFill/>
        </p:spPr>
        <p:txBody>
          <a:bodyPr wrap="square" rtlCol="0">
            <a:spAutoFit/>
          </a:bodyPr>
          <a:lstStyle/>
          <a:p>
            <a:r>
              <a:rPr lang="en-US" sz="900" dirty="0"/>
              <a:t>http://indiancountrytodaymedianetwork.com/2016/06/13/muhammad-ali-stood-native-americans-every-chance-he-could-164777</a:t>
            </a:r>
          </a:p>
        </p:txBody>
      </p:sp>
      <p:sp>
        <p:nvSpPr>
          <p:cNvPr id="3" name="Footer Placeholder 2"/>
          <p:cNvSpPr>
            <a:spLocks noGrp="1"/>
          </p:cNvSpPr>
          <p:nvPr>
            <p:ph type="ftr" sz="quarter" idx="11"/>
          </p:nvPr>
        </p:nvSpPr>
        <p:spPr/>
        <p:txBody>
          <a:bodyPr/>
          <a:lstStyle/>
          <a:p>
            <a:r>
              <a:rPr lang="en-US" sz="1000">
                <a:solidFill>
                  <a:srgbClr val="303030"/>
                </a:solidFill>
              </a:rPr>
              <a:t>UofL's Muhammad Ali Institute for Peace and Justice</a:t>
            </a:r>
            <a:endParaRPr lang="en-US" dirty="0">
              <a:solidFill>
                <a:srgbClr val="303030"/>
              </a:solidFill>
            </a:endParaRPr>
          </a:p>
        </p:txBody>
      </p:sp>
    </p:spTree>
    <p:extLst>
      <p:ext uri="{BB962C8B-B14F-4D97-AF65-F5344CB8AC3E}">
        <p14:creationId xmlns:p14="http://schemas.microsoft.com/office/powerpoint/2010/main" val="2889878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465" y="243348"/>
            <a:ext cx="10697522" cy="980767"/>
          </a:xfrm>
        </p:spPr>
        <p:txBody>
          <a:bodyPr>
            <a:noAutofit/>
          </a:bodyPr>
          <a:lstStyle/>
          <a:p>
            <a:r>
              <a:rPr lang="en-US" b="1" dirty="0">
                <a:solidFill>
                  <a:srgbClr val="C00000"/>
                </a:solidFill>
              </a:rPr>
              <a:t>Did You Know  that Muhammad Ali, as an Olympian, promoted peace and justice?</a:t>
            </a:r>
            <a:endParaRPr lang="en-US" dirty="0">
              <a:solidFill>
                <a:srgbClr val="C00000"/>
              </a:solidFill>
            </a:endParaRPr>
          </a:p>
        </p:txBody>
      </p:sp>
      <p:sp>
        <p:nvSpPr>
          <p:cNvPr id="3" name="Content Placeholder 2"/>
          <p:cNvSpPr>
            <a:spLocks noGrp="1"/>
          </p:cNvSpPr>
          <p:nvPr>
            <p:ph sz="quarter" idx="1"/>
          </p:nvPr>
        </p:nvSpPr>
        <p:spPr>
          <a:xfrm>
            <a:off x="5718310" y="3520405"/>
            <a:ext cx="5522794" cy="3273636"/>
          </a:xfrm>
        </p:spPr>
        <p:txBody>
          <a:bodyPr>
            <a:normAutofit/>
          </a:bodyPr>
          <a:lstStyle/>
          <a:p>
            <a:pPr lvl="0"/>
            <a:endParaRPr lang="en-US" sz="3600" dirty="0"/>
          </a:p>
          <a:p>
            <a:pPr marL="0" indent="0" algn="ctr">
              <a:buNone/>
            </a:pPr>
            <a:r>
              <a:rPr lang="en-US" dirty="0"/>
              <a:t>It was described as the most dramatic moment </a:t>
            </a:r>
          </a:p>
          <a:p>
            <a:pPr marL="0" indent="0" algn="ctr">
              <a:buNone/>
            </a:pPr>
            <a:r>
              <a:rPr lang="en-US" dirty="0"/>
              <a:t>at the Olympic Ceremony and </a:t>
            </a:r>
          </a:p>
          <a:p>
            <a:pPr marL="0" indent="0" algn="ctr">
              <a:buNone/>
            </a:pPr>
            <a:r>
              <a:rPr lang="en-US" dirty="0"/>
              <a:t>one that moved people to tears.</a:t>
            </a:r>
          </a:p>
          <a:p>
            <a:pPr marL="0" indent="0">
              <a:buNone/>
            </a:pPr>
            <a:r>
              <a:rPr lang="en-US" dirty="0"/>
              <a:t> </a:t>
            </a:r>
          </a:p>
          <a:p>
            <a:pPr marL="0" indent="0">
              <a:buNone/>
            </a:pPr>
            <a:endParaRPr lang="en-US" dirty="0"/>
          </a:p>
        </p:txBody>
      </p:sp>
      <p:pic>
        <p:nvPicPr>
          <p:cNvPr id="4" name="Picture 3" descr="Muhammad Ali lighting the 1996 Olympic torch. &#10;July 19, 1996 Atlanta, GA"/>
          <p:cNvPicPr>
            <a:picLocks noChangeAspect="1"/>
          </p:cNvPicPr>
          <p:nvPr/>
        </p:nvPicPr>
        <p:blipFill>
          <a:blip r:embed="rId2"/>
          <a:stretch>
            <a:fillRect/>
          </a:stretch>
        </p:blipFill>
        <p:spPr>
          <a:xfrm>
            <a:off x="850465" y="1390490"/>
            <a:ext cx="4476750" cy="5095875"/>
          </a:xfrm>
          <a:prstGeom prst="rect">
            <a:avLst/>
          </a:prstGeom>
        </p:spPr>
      </p:pic>
      <p:sp>
        <p:nvSpPr>
          <p:cNvPr id="5" name="TextBox 4"/>
          <p:cNvSpPr txBox="1"/>
          <p:nvPr/>
        </p:nvSpPr>
        <p:spPr>
          <a:xfrm>
            <a:off x="5634182" y="1553846"/>
            <a:ext cx="6323928" cy="4967514"/>
          </a:xfrm>
          <a:prstGeom prst="rect">
            <a:avLst/>
          </a:prstGeom>
          <a:noFill/>
        </p:spPr>
        <p:txBody>
          <a:bodyPr wrap="square" rtlCol="0">
            <a:spAutoFit/>
          </a:bodyPr>
          <a:lstStyle/>
          <a:p>
            <a:pPr lvl="0" algn="ctr">
              <a:spcBef>
                <a:spcPct val="20000"/>
              </a:spcBef>
            </a:pPr>
            <a:r>
              <a:rPr lang="en-US" sz="3600" dirty="0">
                <a:solidFill>
                  <a:prstClr val="black"/>
                </a:solidFill>
              </a:rPr>
              <a:t>In 1996, Muhammad Ali went to the Olympic Games Opening Ceremony in Atlanta, Georgia </a:t>
            </a:r>
          </a:p>
          <a:p>
            <a:pPr lvl="0" algn="ctr">
              <a:spcBef>
                <a:spcPct val="20000"/>
              </a:spcBef>
            </a:pPr>
            <a:r>
              <a:rPr lang="en-US" sz="3600" dirty="0">
                <a:solidFill>
                  <a:prstClr val="black"/>
                </a:solidFill>
              </a:rPr>
              <a:t>to light the Olympic torch.  </a:t>
            </a:r>
          </a:p>
          <a:p>
            <a:pPr lvl="0" algn="ctr">
              <a:spcBef>
                <a:spcPct val="20000"/>
              </a:spcBef>
            </a:pPr>
            <a:endParaRPr lang="en-US" sz="3600" dirty="0">
              <a:solidFill>
                <a:prstClr val="black"/>
              </a:solidFill>
            </a:endParaRPr>
          </a:p>
          <a:p>
            <a:pPr lvl="0" algn="ctr">
              <a:spcBef>
                <a:spcPct val="20000"/>
              </a:spcBef>
            </a:pPr>
            <a:endParaRPr lang="en-US" sz="3600" dirty="0">
              <a:solidFill>
                <a:prstClr val="black"/>
              </a:solidFill>
            </a:endParaRPr>
          </a:p>
          <a:p>
            <a:pPr lvl="0" algn="ctr">
              <a:spcBef>
                <a:spcPct val="20000"/>
              </a:spcBef>
            </a:pPr>
            <a:endParaRPr lang="en-US" sz="3600" dirty="0">
              <a:solidFill>
                <a:prstClr val="black"/>
              </a:solidFill>
            </a:endParaRPr>
          </a:p>
          <a:p>
            <a:endParaRPr lang="en-US" sz="3600" dirty="0"/>
          </a:p>
        </p:txBody>
      </p:sp>
      <p:sp>
        <p:nvSpPr>
          <p:cNvPr id="6" name="Footer Placeholder 5"/>
          <p:cNvSpPr>
            <a:spLocks noGrp="1"/>
          </p:cNvSpPr>
          <p:nvPr>
            <p:ph type="ftr" sz="quarter" idx="11"/>
          </p:nvPr>
        </p:nvSpPr>
        <p:spPr/>
        <p:txBody>
          <a:bodyPr/>
          <a:lstStyle/>
          <a:p>
            <a:r>
              <a:rPr lang="en-US" sz="1000" dirty="0">
                <a:solidFill>
                  <a:srgbClr val="303030"/>
                </a:solidFill>
              </a:rPr>
              <a:t>UofL's Muhammad Ali Institute for Peace and Justice</a:t>
            </a:r>
            <a:endParaRPr lang="en-US" dirty="0">
              <a:solidFill>
                <a:srgbClr val="303030"/>
              </a:solidFill>
            </a:endParaRPr>
          </a:p>
        </p:txBody>
      </p:sp>
      <p:sp>
        <p:nvSpPr>
          <p:cNvPr id="7" name="Slide Number Placeholder 6"/>
          <p:cNvSpPr>
            <a:spLocks noGrp="1"/>
          </p:cNvSpPr>
          <p:nvPr>
            <p:ph type="sldNum" sz="quarter" idx="12"/>
          </p:nvPr>
        </p:nvSpPr>
        <p:spPr/>
        <p:txBody>
          <a:bodyPr/>
          <a:lstStyle/>
          <a:p>
            <a:fld id="{BBA32028-A06B-4993-BE41-4550782A3B29}" type="slidenum">
              <a:rPr lang="en-US" smtClean="0"/>
              <a:pPr/>
              <a:t>15</a:t>
            </a:fld>
            <a:endParaRPr lang="en-US" dirty="0"/>
          </a:p>
        </p:txBody>
      </p:sp>
    </p:spTree>
    <p:extLst>
      <p:ext uri="{BB962C8B-B14F-4D97-AF65-F5344CB8AC3E}">
        <p14:creationId xmlns:p14="http://schemas.microsoft.com/office/powerpoint/2010/main" val="657640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16380" y="746760"/>
            <a:ext cx="9090659" cy="3021453"/>
          </a:xfrm>
        </p:spPr>
        <p:txBody>
          <a:bodyPr>
            <a:noAutofit/>
          </a:bodyPr>
          <a:lstStyle/>
          <a:p>
            <a:r>
              <a:rPr lang="en-US" sz="4000" b="1" dirty="0"/>
              <a:t>To learn more about </a:t>
            </a:r>
            <a:br>
              <a:rPr lang="en-US" sz="4000" b="1" dirty="0"/>
            </a:br>
            <a:r>
              <a:rPr lang="en-US" sz="4000" b="1" dirty="0"/>
              <a:t>Muhammad Ali:   </a:t>
            </a:r>
            <a:br>
              <a:rPr lang="en-US" sz="4000" b="1" dirty="0"/>
            </a:br>
            <a:r>
              <a:rPr lang="en-US" sz="4000" b="1" dirty="0"/>
              <a:t>global Humanitarian &amp; peace advocate</a:t>
            </a:r>
          </a:p>
        </p:txBody>
      </p:sp>
      <p:sp>
        <p:nvSpPr>
          <p:cNvPr id="5" name="TextBox 4"/>
          <p:cNvSpPr txBox="1"/>
          <p:nvPr/>
        </p:nvSpPr>
        <p:spPr>
          <a:xfrm>
            <a:off x="1516380" y="4092678"/>
            <a:ext cx="9403080"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Tw Cen MT"/>
              </a:rPr>
              <a:t>V</a:t>
            </a:r>
            <a:r>
              <a:rPr kumimoji="0" lang="en-US" sz="3200" b="0" i="0" u="none" strike="noStrike" kern="1200" cap="none" spc="0" normalizeH="0" baseline="0" noProof="0" dirty="0" err="1">
                <a:ln>
                  <a:noFill/>
                </a:ln>
                <a:solidFill>
                  <a:prstClr val="white"/>
                </a:solidFill>
                <a:effectLst/>
                <a:uLnTx/>
                <a:uFillTx/>
                <a:latin typeface="Tw Cen MT"/>
                <a:ea typeface="+mn-ea"/>
                <a:cs typeface="+mn-cs"/>
              </a:rPr>
              <a:t>isit</a:t>
            </a:r>
            <a:r>
              <a:rPr kumimoji="0" lang="en-US" sz="3200" b="0" i="0" u="none" strike="noStrike" kern="1200" cap="none" spc="0" normalizeH="0" baseline="0" noProof="0" dirty="0">
                <a:ln>
                  <a:noFill/>
                </a:ln>
                <a:solidFill>
                  <a:prstClr val="white"/>
                </a:solidFill>
                <a:effectLst/>
                <a:uLnTx/>
                <a:uFillTx/>
                <a:latin typeface="Tw Cen MT"/>
                <a:ea typeface="+mn-ea"/>
                <a:cs typeface="+mn-cs"/>
              </a:rPr>
              <a:t> UofL Libraries - Muhammad Ali: A Transcendent Life Research Guide and Timelines</a:t>
            </a: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Tw Cen M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w Cen MT"/>
                <a:ea typeface="+mn-ea"/>
                <a:cs typeface="+mn-cs"/>
              </a:rPr>
              <a:t>Contact the Muhammad Ali Institute for Peace &amp; Justice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245765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4400" b="1" dirty="0">
                <a:solidFill>
                  <a:srgbClr val="C00000"/>
                </a:solidFill>
              </a:rPr>
              <a:t>International Day of Peace ("Peace Day")</a:t>
            </a:r>
          </a:p>
        </p:txBody>
      </p:sp>
      <p:pic>
        <p:nvPicPr>
          <p:cNvPr id="9" name="Content Placeholder 8" descr="This is a photo of a blue dove, which is a symbol to represent The International Day of Peace. &quot;Peace Day&quot; is observed worldwide on September 21st. "/>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27356" y="1822437"/>
            <a:ext cx="4247534" cy="3391118"/>
          </a:xfrm>
          <a:ln>
            <a:solidFill>
              <a:srgbClr val="C00000"/>
            </a:solidFill>
          </a:ln>
        </p:spPr>
      </p:pic>
      <p:sp>
        <p:nvSpPr>
          <p:cNvPr id="8" name="Content Placeholder 7"/>
          <p:cNvSpPr>
            <a:spLocks noGrp="1"/>
          </p:cNvSpPr>
          <p:nvPr>
            <p:ph sz="quarter" idx="2"/>
          </p:nvPr>
        </p:nvSpPr>
        <p:spPr>
          <a:xfrm>
            <a:off x="6459868" y="1740309"/>
            <a:ext cx="5181600" cy="4421257"/>
          </a:xfrm>
        </p:spPr>
        <p:txBody>
          <a:bodyPr>
            <a:normAutofit fontScale="92500"/>
          </a:bodyPr>
          <a:lstStyle/>
          <a:p>
            <a:pPr marL="0" indent="0">
              <a:buNone/>
            </a:pPr>
            <a:r>
              <a:rPr lang="en-US" sz="3200" dirty="0">
                <a:latin typeface="Corbel" panose="020B0503020204020204" pitchFamily="34" charset="0"/>
              </a:rPr>
              <a:t>The International Day of Peace ("Peace Day") is observed wordwide on September 21 since 1981 when the U.N. created shared date for all humanity to contribute to building a Culture of Peace.</a:t>
            </a:r>
          </a:p>
          <a:p>
            <a:pPr marL="0" indent="0">
              <a:buNone/>
            </a:pPr>
            <a:endParaRPr lang="en-US" sz="3200" dirty="0"/>
          </a:p>
          <a:p>
            <a:r>
              <a:rPr lang="en-US" sz="3200" dirty="0"/>
              <a:t>Learn more </a:t>
            </a:r>
            <a:r>
              <a:rPr lang="en-US" sz="3200" dirty="0">
                <a:hlinkClick r:id="rId3"/>
              </a:rPr>
              <a:t>here</a:t>
            </a:r>
            <a:endParaRPr lang="en-US" sz="3200" dirty="0"/>
          </a:p>
          <a:p>
            <a:pPr marL="0" indent="0">
              <a:buNone/>
            </a:pPr>
            <a:endParaRPr lang="en-US" sz="3200" dirty="0">
              <a:latin typeface="Corbel" panose="020B0503020204020204" pitchFamily="34" charset="0"/>
            </a:endParaRPr>
          </a:p>
        </p:txBody>
      </p:sp>
      <p:sp>
        <p:nvSpPr>
          <p:cNvPr id="4" name="Slide Number Placeholder 3"/>
          <p:cNvSpPr>
            <a:spLocks noGrp="1"/>
          </p:cNvSpPr>
          <p:nvPr>
            <p:ph type="sldNum" sz="quarter" idx="16"/>
          </p:nvPr>
        </p:nvSpPr>
        <p:spPr/>
        <p:txBody>
          <a:bodyPr>
            <a:normAutofit lnSpcReduction="10000"/>
          </a:bodyPr>
          <a:lstStyle/>
          <a:p>
            <a:fld id="{BBA32028-A06B-4993-BE41-4550782A3B29}" type="slidenum">
              <a:rPr lang="en-US" smtClean="0"/>
              <a:pPr/>
              <a:t>2</a:t>
            </a:fld>
            <a:endParaRPr lang="en-US" dirty="0"/>
          </a:p>
        </p:txBody>
      </p:sp>
      <p:sp>
        <p:nvSpPr>
          <p:cNvPr id="3" name="Footer Placeholder 2"/>
          <p:cNvSpPr>
            <a:spLocks noGrp="1"/>
          </p:cNvSpPr>
          <p:nvPr>
            <p:ph type="ftr" sz="quarter" idx="17"/>
          </p:nvPr>
        </p:nvSpPr>
        <p:spPr/>
        <p:txBody>
          <a:bodyPr/>
          <a:lstStyle/>
          <a:p>
            <a:r>
              <a:rPr lang="en-US" sz="1000" dirty="0" err="1">
                <a:solidFill>
                  <a:srgbClr val="303030"/>
                </a:solidFill>
              </a:rPr>
              <a:t>UofL's</a:t>
            </a:r>
            <a:r>
              <a:rPr lang="en-US" sz="1000" dirty="0">
                <a:solidFill>
                  <a:srgbClr val="303030"/>
                </a:solidFill>
              </a:rPr>
              <a:t> Muhammad Ali Institute for Peace and Justice</a:t>
            </a:r>
            <a:endParaRPr lang="en-US" dirty="0">
              <a:solidFill>
                <a:srgbClr val="303030"/>
              </a:solidFill>
            </a:endParaRPr>
          </a:p>
        </p:txBody>
      </p:sp>
    </p:spTree>
    <p:extLst>
      <p:ext uri="{BB962C8B-B14F-4D97-AF65-F5344CB8AC3E}">
        <p14:creationId xmlns:p14="http://schemas.microsoft.com/office/powerpoint/2010/main" val="393584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37" y="278074"/>
            <a:ext cx="10972800" cy="1143000"/>
          </a:xfrm>
        </p:spPr>
        <p:txBody>
          <a:bodyPr>
            <a:normAutofit fontScale="90000"/>
          </a:bodyPr>
          <a:lstStyle/>
          <a:p>
            <a:br>
              <a:rPr lang="en-US" b="1" dirty="0"/>
            </a:br>
            <a:r>
              <a:rPr lang="en-US" b="1" dirty="0">
                <a:solidFill>
                  <a:srgbClr val="C00000"/>
                </a:solidFill>
              </a:rPr>
              <a:t>Did You Know Muhammad Ali is a United Nations Messenger of Peace?  </a:t>
            </a:r>
            <a:br>
              <a:rPr lang="en-US" b="1" dirty="0">
                <a:solidFill>
                  <a:srgbClr val="C00000"/>
                </a:solidFill>
              </a:rPr>
            </a:br>
            <a:endParaRPr lang="en-US" b="1" dirty="0">
              <a:solidFill>
                <a:srgbClr val="C00000"/>
              </a:solidFill>
            </a:endParaRPr>
          </a:p>
        </p:txBody>
      </p:sp>
      <p:sp>
        <p:nvSpPr>
          <p:cNvPr id="3" name="Content Placeholder 2"/>
          <p:cNvSpPr>
            <a:spLocks noGrp="1"/>
          </p:cNvSpPr>
          <p:nvPr>
            <p:ph sz="quarter" idx="1"/>
          </p:nvPr>
        </p:nvSpPr>
        <p:spPr>
          <a:xfrm>
            <a:off x="682337" y="1721325"/>
            <a:ext cx="10972800" cy="4525963"/>
          </a:xfrm>
        </p:spPr>
        <p:txBody>
          <a:bodyPr>
            <a:normAutofit fontScale="92500" lnSpcReduction="10000"/>
          </a:bodyPr>
          <a:lstStyle/>
          <a:p>
            <a:pPr marL="0" lvl="0" indent="0" algn="ctr">
              <a:buNone/>
            </a:pPr>
            <a:endParaRPr lang="en-US" dirty="0"/>
          </a:p>
          <a:p>
            <a:pPr marL="0" lvl="0" indent="0" algn="ctr">
              <a:buNone/>
            </a:pPr>
            <a:r>
              <a:rPr lang="en-US" sz="3900" dirty="0"/>
              <a:t>Muhammad Ali was a relentless advocate for people in need, and a significant humanitarian actor in the developing world supporting relief and development initiatives and hand-delivering food and medical supplies to hospitals, street children, and orphanages </a:t>
            </a:r>
          </a:p>
          <a:p>
            <a:pPr marL="0" lvl="0" indent="0" algn="ctr">
              <a:buNone/>
            </a:pPr>
            <a:r>
              <a:rPr lang="en-US" sz="3900" dirty="0"/>
              <a:t>in Africa and Asia.  </a:t>
            </a:r>
          </a:p>
          <a:p>
            <a:pPr marL="0" lvl="0" indent="0">
              <a:buNone/>
            </a:pPr>
            <a:endParaRPr lang="en-US" u="sng" dirty="0">
              <a:hlinkClick r:id="rId2"/>
            </a:endParaRPr>
          </a:p>
          <a:p>
            <a:pPr marL="0" lvl="0" indent="0" algn="ctr">
              <a:buNone/>
            </a:pPr>
            <a:r>
              <a:rPr lang="en-US" sz="2600" b="1" u="sng" dirty="0">
                <a:hlinkClick r:id="rId2"/>
              </a:rPr>
              <a:t>http://www.un.org/advocates/2000/bios.htm</a:t>
            </a:r>
            <a:endParaRPr lang="en-US" sz="2600" b="1" dirty="0"/>
          </a:p>
          <a:p>
            <a:pPr marL="0" indent="0">
              <a:buNone/>
            </a:pPr>
            <a:endParaRPr lang="en-US" sz="2600" b="1" dirty="0"/>
          </a:p>
        </p:txBody>
      </p:sp>
      <p:sp>
        <p:nvSpPr>
          <p:cNvPr id="4" name="Footer Placeholder 3"/>
          <p:cNvSpPr>
            <a:spLocks noGrp="1"/>
          </p:cNvSpPr>
          <p:nvPr>
            <p:ph type="ftr" sz="quarter" idx="11"/>
          </p:nvPr>
        </p:nvSpPr>
        <p:spPr/>
        <p:txBody>
          <a:bodyPr/>
          <a:lstStyle/>
          <a:p>
            <a:r>
              <a:rPr lang="en-US" sz="1000">
                <a:solidFill>
                  <a:srgbClr val="303030"/>
                </a:solidFill>
              </a:rPr>
              <a:t>UofL's Muhammad Ali Institute for Peace and Justice</a:t>
            </a:r>
            <a:endParaRPr lang="en-US" dirty="0">
              <a:solidFill>
                <a:srgbClr val="303030"/>
              </a:solidFill>
            </a:endParaRPr>
          </a:p>
        </p:txBody>
      </p:sp>
      <p:sp>
        <p:nvSpPr>
          <p:cNvPr id="5" name="Slide Number Placeholder 4"/>
          <p:cNvSpPr>
            <a:spLocks noGrp="1"/>
          </p:cNvSpPr>
          <p:nvPr>
            <p:ph type="sldNum" sz="quarter" idx="12"/>
          </p:nvPr>
        </p:nvSpPr>
        <p:spPr/>
        <p:txBody>
          <a:bodyPr/>
          <a:lstStyle/>
          <a:p>
            <a:fld id="{BBA32028-A06B-4993-BE41-4550782A3B29}" type="slidenum">
              <a:rPr lang="en-US" smtClean="0"/>
              <a:pPr/>
              <a:t>3</a:t>
            </a:fld>
            <a:endParaRPr lang="en-US" dirty="0"/>
          </a:p>
        </p:txBody>
      </p:sp>
    </p:spTree>
    <p:extLst>
      <p:ext uri="{BB962C8B-B14F-4D97-AF65-F5344CB8AC3E}">
        <p14:creationId xmlns:p14="http://schemas.microsoft.com/office/powerpoint/2010/main" val="1421540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37" y="293615"/>
            <a:ext cx="10972800" cy="838900"/>
          </a:xfrm>
        </p:spPr>
        <p:txBody>
          <a:bodyPr>
            <a:normAutofit fontScale="90000"/>
          </a:bodyPr>
          <a:lstStyle/>
          <a:p>
            <a:pPr algn="ctr"/>
            <a:br>
              <a:rPr lang="en-US" b="1" dirty="0"/>
            </a:br>
            <a:r>
              <a:rPr lang="en-US" b="1" dirty="0">
                <a:solidFill>
                  <a:srgbClr val="C00000"/>
                </a:solidFill>
              </a:rPr>
              <a:t>Muhammad Ali - United Nations Messenger of Peace  </a:t>
            </a:r>
            <a:br>
              <a:rPr lang="en-US" dirty="0"/>
            </a:br>
            <a:endParaRPr lang="en-US" dirty="0"/>
          </a:p>
        </p:txBody>
      </p:sp>
      <p:sp>
        <p:nvSpPr>
          <p:cNvPr id="3" name="Content Placeholder 2"/>
          <p:cNvSpPr>
            <a:spLocks noGrp="1"/>
          </p:cNvSpPr>
          <p:nvPr>
            <p:ph sz="quarter" idx="1"/>
          </p:nvPr>
        </p:nvSpPr>
        <p:spPr>
          <a:xfrm>
            <a:off x="406400" y="1912394"/>
            <a:ext cx="6062639" cy="4297338"/>
          </a:xfrm>
        </p:spPr>
        <p:txBody>
          <a:bodyPr>
            <a:normAutofit fontScale="77500" lnSpcReduction="20000"/>
          </a:bodyPr>
          <a:lstStyle/>
          <a:p>
            <a:pPr>
              <a:buBlip>
                <a:blip r:embed="rId2"/>
              </a:buBlip>
            </a:pPr>
            <a:endParaRPr lang="en-US" sz="4000" dirty="0"/>
          </a:p>
          <a:p>
            <a:pPr>
              <a:buFont typeface="Wingdings" panose="05000000000000000000" pitchFamily="2" charset="2"/>
              <a:buChar char="v"/>
            </a:pPr>
            <a:r>
              <a:rPr lang="en-US" sz="4000" dirty="0"/>
              <a:t>Muhammad Ali was appointed a U.N. Messenger of Peace in 1998 </a:t>
            </a:r>
          </a:p>
          <a:p>
            <a:pPr lvl="0">
              <a:buBlip>
                <a:blip r:embed="rId2"/>
              </a:buBlip>
            </a:pPr>
            <a:endParaRPr lang="en-US" sz="4000" dirty="0"/>
          </a:p>
          <a:p>
            <a:pPr>
              <a:buFont typeface="Wingdings" panose="05000000000000000000" pitchFamily="2" charset="2"/>
              <a:buChar char="v"/>
            </a:pPr>
            <a:r>
              <a:rPr lang="en-US" sz="4000" dirty="0"/>
              <a:t>He first addressed the United Nations in 1978 at a session of the U.N. Special Committee Against Apartheid. Video of </a:t>
            </a:r>
            <a:r>
              <a:rPr lang="en-US" sz="4000" dirty="0">
                <a:ea typeface="Calibri" panose="020F0502020204030204" pitchFamily="34" charset="0"/>
              </a:rPr>
              <a:t>Ali’s press conference </a:t>
            </a:r>
            <a:r>
              <a:rPr lang="en-US" sz="4000" u="sng" dirty="0">
                <a:solidFill>
                  <a:srgbClr val="0563C1"/>
                </a:solidFill>
                <a:ea typeface="Calibri" panose="020F0502020204030204" pitchFamily="34" charset="0"/>
                <a:hlinkClick r:id="rId3"/>
              </a:rPr>
              <a:t>remarks</a:t>
            </a:r>
            <a:r>
              <a:rPr lang="en-US" sz="4000" dirty="0">
                <a:ea typeface="Calibri" panose="020F0502020204030204" pitchFamily="34" charset="0"/>
              </a:rPr>
              <a:t>. </a:t>
            </a:r>
            <a:endParaRPr lang="en-US" sz="4000" dirty="0"/>
          </a:p>
          <a:p>
            <a:pPr marL="0" indent="0">
              <a:buNone/>
            </a:pPr>
            <a:endParaRPr lang="en-US" sz="4000" dirty="0"/>
          </a:p>
          <a:p>
            <a:pPr>
              <a:buBlip>
                <a:blip r:embed="rId2"/>
              </a:buBlip>
            </a:pPr>
            <a:endParaRPr lang="en-US" dirty="0"/>
          </a:p>
        </p:txBody>
      </p:sp>
      <p:pic>
        <p:nvPicPr>
          <p:cNvPr id="4" name="Picture 3" descr="Photo of Muhammad Ali speaking to the United Nations after being appointed a U.N Messenger of Peace. "/>
          <p:cNvPicPr>
            <a:picLocks noChangeAspect="1"/>
          </p:cNvPicPr>
          <p:nvPr/>
        </p:nvPicPr>
        <p:blipFill rotWithShape="1">
          <a:blip r:embed="rId4"/>
          <a:srcRect l="13270" t="2359" r="12805" b="2950"/>
          <a:stretch/>
        </p:blipFill>
        <p:spPr>
          <a:xfrm>
            <a:off x="6619164" y="2374710"/>
            <a:ext cx="5322628" cy="38350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Footer Placeholder 4"/>
          <p:cNvSpPr>
            <a:spLocks noGrp="1"/>
          </p:cNvSpPr>
          <p:nvPr>
            <p:ph type="ftr" sz="quarter" idx="11"/>
          </p:nvPr>
        </p:nvSpPr>
        <p:spPr/>
        <p:txBody>
          <a:bodyPr/>
          <a:lstStyle/>
          <a:p>
            <a:r>
              <a:rPr lang="en-US" sz="1000">
                <a:solidFill>
                  <a:srgbClr val="303030"/>
                </a:solidFill>
              </a:rPr>
              <a:t>UofL's Muhammad Ali Institute for Peace and Justice</a:t>
            </a:r>
            <a:endParaRPr lang="en-US" dirty="0">
              <a:solidFill>
                <a:srgbClr val="303030"/>
              </a:solidFill>
            </a:endParaRPr>
          </a:p>
        </p:txBody>
      </p:sp>
      <p:sp>
        <p:nvSpPr>
          <p:cNvPr id="6" name="Slide Number Placeholder 5"/>
          <p:cNvSpPr>
            <a:spLocks noGrp="1"/>
          </p:cNvSpPr>
          <p:nvPr>
            <p:ph type="sldNum" sz="quarter" idx="12"/>
          </p:nvPr>
        </p:nvSpPr>
        <p:spPr/>
        <p:txBody>
          <a:bodyPr/>
          <a:lstStyle/>
          <a:p>
            <a:fld id="{BBA32028-A06B-4993-BE41-4550782A3B29}" type="slidenum">
              <a:rPr lang="en-US" smtClean="0"/>
              <a:pPr/>
              <a:t>4</a:t>
            </a:fld>
            <a:endParaRPr lang="en-US" dirty="0"/>
          </a:p>
        </p:txBody>
      </p:sp>
    </p:spTree>
    <p:extLst>
      <p:ext uri="{BB962C8B-B14F-4D97-AF65-F5344CB8AC3E}">
        <p14:creationId xmlns:p14="http://schemas.microsoft.com/office/powerpoint/2010/main" val="2299136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400" b="1" dirty="0">
                <a:solidFill>
                  <a:srgbClr val="C00000"/>
                </a:solidFill>
              </a:rPr>
              <a:t>Did You Know Muhammad Ali Was Part of the Global Campaign to End Apartheid in South Africa?</a:t>
            </a:r>
            <a:endParaRPr lang="en-US" sz="3400" dirty="0">
              <a:solidFill>
                <a:srgbClr val="C00000"/>
              </a:solidFill>
            </a:endParaRPr>
          </a:p>
        </p:txBody>
      </p:sp>
      <p:sp>
        <p:nvSpPr>
          <p:cNvPr id="3" name="Content Placeholder 2"/>
          <p:cNvSpPr>
            <a:spLocks noGrp="1"/>
          </p:cNvSpPr>
          <p:nvPr>
            <p:ph sz="quarter" idx="1"/>
          </p:nvPr>
        </p:nvSpPr>
        <p:spPr>
          <a:xfrm>
            <a:off x="816864" y="1600200"/>
            <a:ext cx="10871200" cy="4785852"/>
          </a:xfrm>
        </p:spPr>
        <p:txBody>
          <a:bodyPr>
            <a:noAutofit/>
          </a:bodyPr>
          <a:lstStyle/>
          <a:p>
            <a:pPr marL="0" indent="0">
              <a:buNone/>
            </a:pPr>
            <a:r>
              <a:rPr lang="en-US" sz="2600" b="1" dirty="0"/>
              <a:t>Muhammad Ali addressed the U.N Special Committee Against Apartheid in 1978 – </a:t>
            </a:r>
            <a:r>
              <a:rPr lang="en-US" sz="2600" b="1" dirty="0">
                <a:hlinkClick r:id="rId2"/>
              </a:rPr>
              <a:t>video</a:t>
            </a:r>
            <a:r>
              <a:rPr lang="en-US" sz="2600" b="1" dirty="0"/>
              <a:t>. He was part of the global campaign against apartheid at a critical time:  </a:t>
            </a:r>
          </a:p>
          <a:p>
            <a:pPr>
              <a:buFont typeface="Wingdings" panose="05000000000000000000" pitchFamily="2" charset="2"/>
              <a:buChar char="v"/>
            </a:pPr>
            <a:r>
              <a:rPr lang="en-US" sz="2400" dirty="0"/>
              <a:t>On November 4, 1977, the U.N. Security Council unanimously imposed a mandatory arms embargo against South Africa</a:t>
            </a:r>
          </a:p>
          <a:p>
            <a:pPr lvl="0">
              <a:buFont typeface="Wingdings" panose="05000000000000000000" pitchFamily="2" charset="2"/>
              <a:buChar char="v"/>
            </a:pPr>
            <a:r>
              <a:rPr lang="en-US" sz="2400" dirty="0"/>
              <a:t>On December 14, 1977, the U.N. General Assembly passed an International Declaration against Apartheid in Sports </a:t>
            </a:r>
          </a:p>
          <a:p>
            <a:pPr lvl="0">
              <a:buFont typeface="Wingdings" panose="05000000000000000000" pitchFamily="2" charset="2"/>
              <a:buChar char="v"/>
            </a:pPr>
            <a:r>
              <a:rPr lang="en-US" sz="2400" dirty="0"/>
              <a:t>On December 14, 1977, the U.N. General Assembly declared an International Anti-Apartheid Year</a:t>
            </a:r>
          </a:p>
          <a:p>
            <a:pPr>
              <a:buFont typeface="Wingdings" panose="05000000000000000000" pitchFamily="2" charset="2"/>
              <a:buChar char="v"/>
            </a:pPr>
            <a:r>
              <a:rPr lang="en-US" sz="2400" dirty="0"/>
              <a:t>In August 1978, the U.N. hosted a World Conference to Combat Racism and Racial Discrimination in Geneva.</a:t>
            </a:r>
          </a:p>
        </p:txBody>
      </p:sp>
      <p:sp>
        <p:nvSpPr>
          <p:cNvPr id="4" name="Footer Placeholder 3"/>
          <p:cNvSpPr>
            <a:spLocks noGrp="1"/>
          </p:cNvSpPr>
          <p:nvPr>
            <p:ph type="ftr" sz="quarter" idx="11"/>
          </p:nvPr>
        </p:nvSpPr>
        <p:spPr/>
        <p:txBody>
          <a:bodyPr/>
          <a:lstStyle/>
          <a:p>
            <a:r>
              <a:rPr lang="en-US" sz="1000">
                <a:solidFill>
                  <a:srgbClr val="303030"/>
                </a:solidFill>
              </a:rPr>
              <a:t>UofL's Muhammad Ali Institute for Peace and Justice</a:t>
            </a:r>
            <a:endParaRPr lang="en-US" dirty="0">
              <a:solidFill>
                <a:srgbClr val="303030"/>
              </a:solidFill>
            </a:endParaRPr>
          </a:p>
        </p:txBody>
      </p:sp>
      <p:sp>
        <p:nvSpPr>
          <p:cNvPr id="5" name="Slide Number Placeholder 4"/>
          <p:cNvSpPr>
            <a:spLocks noGrp="1"/>
          </p:cNvSpPr>
          <p:nvPr>
            <p:ph type="sldNum" sz="quarter" idx="12"/>
          </p:nvPr>
        </p:nvSpPr>
        <p:spPr/>
        <p:txBody>
          <a:bodyPr/>
          <a:lstStyle/>
          <a:p>
            <a:fld id="{BBA32028-A06B-4993-BE41-4550782A3B29}" type="slidenum">
              <a:rPr lang="en-US" smtClean="0"/>
              <a:pPr/>
              <a:t>5</a:t>
            </a:fld>
            <a:endParaRPr lang="en-US" dirty="0"/>
          </a:p>
        </p:txBody>
      </p:sp>
    </p:spTree>
    <p:extLst>
      <p:ext uri="{BB962C8B-B14F-4D97-AF65-F5344CB8AC3E}">
        <p14:creationId xmlns:p14="http://schemas.microsoft.com/office/powerpoint/2010/main" val="1873928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37" y="200514"/>
            <a:ext cx="10972800" cy="1028803"/>
          </a:xfrm>
        </p:spPr>
        <p:txBody>
          <a:bodyPr>
            <a:normAutofit fontScale="90000"/>
          </a:bodyPr>
          <a:lstStyle/>
          <a:p>
            <a:br>
              <a:rPr lang="en-US" b="1" dirty="0"/>
            </a:br>
            <a:r>
              <a:rPr lang="en-US" sz="3100" b="1" dirty="0">
                <a:solidFill>
                  <a:srgbClr val="C00000"/>
                </a:solidFill>
              </a:rPr>
              <a:t>Did You Know Muhammad Ali received the  2012 Liberty “Champion of Freedom” Award from the Constitutional Center?</a:t>
            </a:r>
            <a:br>
              <a:rPr lang="en-US" sz="3100" dirty="0">
                <a:solidFill>
                  <a:srgbClr val="C00000"/>
                </a:solidFill>
              </a:rPr>
            </a:br>
            <a:endParaRPr lang="en-US" sz="3100" dirty="0">
              <a:solidFill>
                <a:srgbClr val="C00000"/>
              </a:solidFill>
            </a:endParaRPr>
          </a:p>
        </p:txBody>
      </p:sp>
      <p:sp>
        <p:nvSpPr>
          <p:cNvPr id="3" name="Content Placeholder 2"/>
          <p:cNvSpPr>
            <a:spLocks noGrp="1"/>
          </p:cNvSpPr>
          <p:nvPr>
            <p:ph sz="quarter" idx="1"/>
          </p:nvPr>
        </p:nvSpPr>
        <p:spPr>
          <a:xfrm>
            <a:off x="682337" y="1830507"/>
            <a:ext cx="10972800" cy="4525963"/>
          </a:xfrm>
        </p:spPr>
        <p:txBody>
          <a:bodyPr>
            <a:normAutofit/>
          </a:bodyPr>
          <a:lstStyle/>
          <a:p>
            <a:pPr marL="0" indent="0">
              <a:buNone/>
            </a:pPr>
            <a:r>
              <a:rPr lang="en-US" sz="4000" b="1" dirty="0"/>
              <a:t>Muhammad Ali was recognized as:</a:t>
            </a:r>
          </a:p>
          <a:p>
            <a:pPr lvl="0">
              <a:buFont typeface="Wingdings" panose="05000000000000000000" pitchFamily="2" charset="2"/>
              <a:buChar char="v"/>
            </a:pPr>
            <a:r>
              <a:rPr lang="en-US" sz="3600" dirty="0"/>
              <a:t>An Outspoken Fighter for Religious and Civil Rights</a:t>
            </a:r>
          </a:p>
          <a:p>
            <a:pPr lvl="0">
              <a:buFont typeface="Wingdings" panose="05000000000000000000" pitchFamily="2" charset="2"/>
              <a:buChar char="v"/>
            </a:pPr>
            <a:r>
              <a:rPr lang="en-US" sz="3600" dirty="0"/>
              <a:t>A Conscientious Objector to War Who Defended His Rights Before the U.S. Supreme Court and Won</a:t>
            </a:r>
          </a:p>
          <a:p>
            <a:pPr lvl="0">
              <a:buFont typeface="Wingdings" panose="05000000000000000000" pitchFamily="2" charset="2"/>
              <a:buChar char="v"/>
            </a:pPr>
            <a:r>
              <a:rPr lang="en-US" sz="3600" dirty="0"/>
              <a:t>An Ambassador for Peace and Justice Worldwide</a:t>
            </a:r>
          </a:p>
          <a:p>
            <a:pPr lvl="0">
              <a:buFont typeface="Wingdings" panose="05000000000000000000" pitchFamily="2" charset="2"/>
              <a:buChar char="v"/>
            </a:pPr>
            <a:r>
              <a:rPr lang="en-US" sz="3600" dirty="0"/>
              <a:t>A Tireless Humanitarian and Philanthropist</a:t>
            </a:r>
          </a:p>
          <a:p>
            <a:endParaRPr lang="en-US" dirty="0"/>
          </a:p>
        </p:txBody>
      </p:sp>
      <p:sp>
        <p:nvSpPr>
          <p:cNvPr id="4" name="Footer Placeholder 3"/>
          <p:cNvSpPr>
            <a:spLocks noGrp="1"/>
          </p:cNvSpPr>
          <p:nvPr>
            <p:ph type="ftr" sz="quarter" idx="11"/>
          </p:nvPr>
        </p:nvSpPr>
        <p:spPr/>
        <p:txBody>
          <a:bodyPr/>
          <a:lstStyle/>
          <a:p>
            <a:r>
              <a:rPr lang="en-US" sz="1000">
                <a:solidFill>
                  <a:srgbClr val="303030"/>
                </a:solidFill>
              </a:rPr>
              <a:t>UofL's Muhammad Ali Institute for Peace and Justice</a:t>
            </a:r>
            <a:endParaRPr lang="en-US" dirty="0">
              <a:solidFill>
                <a:srgbClr val="303030"/>
              </a:solidFill>
            </a:endParaRPr>
          </a:p>
        </p:txBody>
      </p:sp>
      <p:sp>
        <p:nvSpPr>
          <p:cNvPr id="5" name="Slide Number Placeholder 4"/>
          <p:cNvSpPr>
            <a:spLocks noGrp="1"/>
          </p:cNvSpPr>
          <p:nvPr>
            <p:ph type="sldNum" sz="quarter" idx="12"/>
          </p:nvPr>
        </p:nvSpPr>
        <p:spPr/>
        <p:txBody>
          <a:bodyPr/>
          <a:lstStyle/>
          <a:p>
            <a:fld id="{BBA32028-A06B-4993-BE41-4550782A3B29}" type="slidenum">
              <a:rPr lang="en-US" smtClean="0"/>
              <a:pPr/>
              <a:t>6</a:t>
            </a:fld>
            <a:endParaRPr lang="en-US" dirty="0"/>
          </a:p>
        </p:txBody>
      </p:sp>
    </p:spTree>
    <p:extLst>
      <p:ext uri="{BB962C8B-B14F-4D97-AF65-F5344CB8AC3E}">
        <p14:creationId xmlns:p14="http://schemas.microsoft.com/office/powerpoint/2010/main" val="134875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37" y="279347"/>
            <a:ext cx="10972800" cy="685800"/>
          </a:xfrm>
        </p:spPr>
        <p:txBody>
          <a:bodyPr>
            <a:normAutofit/>
          </a:bodyPr>
          <a:lstStyle/>
          <a:p>
            <a:pPr algn="ctr"/>
            <a:r>
              <a:rPr lang="en-US" sz="3100" b="1" dirty="0">
                <a:solidFill>
                  <a:srgbClr val="C00000"/>
                </a:solidFill>
              </a:rPr>
              <a:t>Muhammad Ali – “Champion of Freedom” Liberty Award</a:t>
            </a:r>
            <a:endParaRPr lang="en-US" sz="3100" dirty="0">
              <a:solidFill>
                <a:srgbClr val="C00000"/>
              </a:solidFill>
            </a:endParaRPr>
          </a:p>
        </p:txBody>
      </p:sp>
      <p:sp>
        <p:nvSpPr>
          <p:cNvPr id="3" name="Content Placeholder 2"/>
          <p:cNvSpPr>
            <a:spLocks noGrp="1"/>
          </p:cNvSpPr>
          <p:nvPr>
            <p:ph sz="quarter" idx="1"/>
          </p:nvPr>
        </p:nvSpPr>
        <p:spPr>
          <a:xfrm>
            <a:off x="5991367" y="1783793"/>
            <a:ext cx="5663770" cy="4499561"/>
          </a:xfrm>
        </p:spPr>
        <p:txBody>
          <a:bodyPr>
            <a:normAutofit/>
          </a:bodyPr>
          <a:lstStyle/>
          <a:p>
            <a:pPr>
              <a:buFont typeface="Wingdings" panose="05000000000000000000" pitchFamily="2" charset="2"/>
              <a:buChar char="v"/>
            </a:pPr>
            <a:r>
              <a:rPr lang="en-US" dirty="0"/>
              <a:t>President Bill Clinton, Chair of the </a:t>
            </a:r>
            <a:r>
              <a:rPr lang="en-US" dirty="0">
                <a:hlinkClick r:id="rId2"/>
              </a:rPr>
              <a:t>National Constitution Center</a:t>
            </a:r>
            <a:r>
              <a:rPr lang="en-US" dirty="0"/>
              <a:t>, said:  “Ali embodies the spirit of the Liberty Medal by embracing the ideals of the Constitution – freedom, self-governance, equality, and empowerment – and helping to spread them across the globe.” </a:t>
            </a:r>
          </a:p>
          <a:p>
            <a:pPr>
              <a:buFont typeface="Wingdings" panose="05000000000000000000" pitchFamily="2" charset="2"/>
              <a:buChar char="v"/>
            </a:pPr>
            <a:endParaRPr lang="en-US" dirty="0"/>
          </a:p>
          <a:p>
            <a:pPr>
              <a:buFont typeface="Wingdings" panose="05000000000000000000" pitchFamily="2" charset="2"/>
              <a:buChar char="v"/>
            </a:pPr>
            <a:r>
              <a:rPr lang="en-US" dirty="0"/>
              <a:t>Philadelphia Mayor Michael A. Nutter said:  “For more than half a century, Ali has been committed to fighting for peace, justice, and civil rights for all in the spirit of this award.” </a:t>
            </a:r>
          </a:p>
          <a:p>
            <a:endParaRPr lang="en-US" dirty="0"/>
          </a:p>
        </p:txBody>
      </p:sp>
      <p:pic>
        <p:nvPicPr>
          <p:cNvPr id="4" name="Picture 3" descr="Former President Bill Clinton taking a photo with Muhammad Ali after Ali received a Liberty Medal. "/>
          <p:cNvPicPr>
            <a:picLocks noChangeAspect="1"/>
          </p:cNvPicPr>
          <p:nvPr/>
        </p:nvPicPr>
        <p:blipFill rotWithShape="1">
          <a:blip r:embed="rId3"/>
          <a:srcRect l="18322"/>
          <a:stretch/>
        </p:blipFill>
        <p:spPr>
          <a:xfrm>
            <a:off x="245659" y="2171701"/>
            <a:ext cx="5445456" cy="3750149"/>
          </a:xfrm>
          <a:prstGeom prst="rect">
            <a:avLst/>
          </a:prstGeom>
          <a:ln w="88900" cap="sq" cmpd="thickThin">
            <a:solidFill>
              <a:srgbClr val="000000"/>
            </a:solidFill>
            <a:prstDash val="solid"/>
            <a:miter lim="800000"/>
          </a:ln>
          <a:effectLst>
            <a:innerShdw blurRad="76200">
              <a:srgbClr val="000000"/>
            </a:innerShdw>
          </a:effectLst>
        </p:spPr>
      </p:pic>
      <p:sp>
        <p:nvSpPr>
          <p:cNvPr id="5" name="Footer Placeholder 4"/>
          <p:cNvSpPr>
            <a:spLocks noGrp="1"/>
          </p:cNvSpPr>
          <p:nvPr>
            <p:ph type="ftr" sz="quarter" idx="11"/>
          </p:nvPr>
        </p:nvSpPr>
        <p:spPr/>
        <p:txBody>
          <a:bodyPr/>
          <a:lstStyle/>
          <a:p>
            <a:r>
              <a:rPr lang="en-US" sz="1000">
                <a:solidFill>
                  <a:srgbClr val="303030"/>
                </a:solidFill>
              </a:rPr>
              <a:t>UofL's Muhammad Ali Institute for Peace and Justice</a:t>
            </a:r>
            <a:endParaRPr lang="en-US" dirty="0">
              <a:solidFill>
                <a:srgbClr val="303030"/>
              </a:solidFill>
            </a:endParaRPr>
          </a:p>
        </p:txBody>
      </p:sp>
      <p:sp>
        <p:nvSpPr>
          <p:cNvPr id="6" name="Slide Number Placeholder 5"/>
          <p:cNvSpPr>
            <a:spLocks noGrp="1"/>
          </p:cNvSpPr>
          <p:nvPr>
            <p:ph type="sldNum" sz="quarter" idx="12"/>
          </p:nvPr>
        </p:nvSpPr>
        <p:spPr/>
        <p:txBody>
          <a:bodyPr/>
          <a:lstStyle/>
          <a:p>
            <a:fld id="{BBA32028-A06B-4993-BE41-4550782A3B29}" type="slidenum">
              <a:rPr lang="en-US" smtClean="0"/>
              <a:pPr/>
              <a:t>7</a:t>
            </a:fld>
            <a:endParaRPr lang="en-US" dirty="0"/>
          </a:p>
        </p:txBody>
      </p:sp>
    </p:spTree>
    <p:extLst>
      <p:ext uri="{BB962C8B-B14F-4D97-AF65-F5344CB8AC3E}">
        <p14:creationId xmlns:p14="http://schemas.microsoft.com/office/powerpoint/2010/main" val="3633586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37" y="150126"/>
            <a:ext cx="10972800" cy="1143000"/>
          </a:xfrm>
        </p:spPr>
        <p:txBody>
          <a:bodyPr>
            <a:normAutofit fontScale="90000"/>
          </a:bodyPr>
          <a:lstStyle/>
          <a:p>
            <a:br>
              <a:rPr lang="en-US" b="1" dirty="0"/>
            </a:br>
            <a:r>
              <a:rPr lang="en-US" b="1" dirty="0">
                <a:solidFill>
                  <a:srgbClr val="C00000"/>
                </a:solidFill>
              </a:rPr>
              <a:t>Did You Know Muhammad Ali Is Recognized Worldwide For His Request for Conscientious Objection to War in 1967?</a:t>
            </a:r>
            <a:br>
              <a:rPr lang="en-US" dirty="0">
                <a:solidFill>
                  <a:srgbClr val="C00000"/>
                </a:solidFill>
              </a:rPr>
            </a:br>
            <a:endParaRPr lang="en-US" dirty="0">
              <a:solidFill>
                <a:srgbClr val="C00000"/>
              </a:solidFill>
            </a:endParaRPr>
          </a:p>
        </p:txBody>
      </p:sp>
      <p:sp>
        <p:nvSpPr>
          <p:cNvPr id="3" name="Content Placeholder 2"/>
          <p:cNvSpPr>
            <a:spLocks noGrp="1"/>
          </p:cNvSpPr>
          <p:nvPr>
            <p:ph sz="quarter" idx="1"/>
          </p:nvPr>
        </p:nvSpPr>
        <p:spPr>
          <a:xfrm>
            <a:off x="682338" y="1912394"/>
            <a:ext cx="6130840" cy="4377571"/>
          </a:xfrm>
        </p:spPr>
        <p:txBody>
          <a:bodyPr>
            <a:normAutofit fontScale="62500" lnSpcReduction="20000"/>
          </a:bodyPr>
          <a:lstStyle/>
          <a:p>
            <a:pPr lvl="0"/>
            <a:endParaRPr lang="en-US" sz="3600" dirty="0"/>
          </a:p>
          <a:p>
            <a:pPr lvl="0">
              <a:buFont typeface="Wingdings" panose="05000000000000000000" pitchFamily="2" charset="2"/>
              <a:buChar char="v"/>
            </a:pPr>
            <a:r>
              <a:rPr lang="en-US" sz="4100" dirty="0"/>
              <a:t>In 1967, Muhammad Ali began his legal case in court for conscientious objection to service in U.S. Armed Forces due to his religious beliefs  </a:t>
            </a:r>
          </a:p>
          <a:p>
            <a:pPr lvl="0">
              <a:buFont typeface="Wingdings" panose="05000000000000000000" pitchFamily="2" charset="2"/>
              <a:buChar char="v"/>
            </a:pPr>
            <a:endParaRPr lang="en-US" sz="4100" dirty="0"/>
          </a:p>
          <a:p>
            <a:pPr lvl="0">
              <a:buFont typeface="Wingdings" panose="05000000000000000000" pitchFamily="2" charset="2"/>
              <a:buChar char="v"/>
            </a:pPr>
            <a:r>
              <a:rPr lang="en-US" sz="4100" dirty="0"/>
              <a:t>He was arrested, fined, stripped of his boxing license and title, and initially found guilty of draft evasion  </a:t>
            </a:r>
          </a:p>
          <a:p>
            <a:pPr marL="0" lvl="0" indent="0">
              <a:buNone/>
            </a:pPr>
            <a:endParaRPr lang="en-US" sz="4100" dirty="0"/>
          </a:p>
          <a:p>
            <a:pPr lvl="0">
              <a:buFont typeface="Wingdings" panose="05000000000000000000" pitchFamily="2" charset="2"/>
              <a:buChar char="v"/>
            </a:pPr>
            <a:r>
              <a:rPr lang="en-US" sz="4100" dirty="0"/>
              <a:t>Muhammad Ali paid the price for his beliefs and convictions </a:t>
            </a:r>
          </a:p>
          <a:p>
            <a:pPr marL="0" indent="0">
              <a:buNone/>
            </a:pPr>
            <a:endParaRPr lang="en-US" dirty="0"/>
          </a:p>
        </p:txBody>
      </p:sp>
      <p:sp>
        <p:nvSpPr>
          <p:cNvPr id="6" name="Footer Placeholder 5"/>
          <p:cNvSpPr>
            <a:spLocks noGrp="1"/>
          </p:cNvSpPr>
          <p:nvPr>
            <p:ph type="ftr" sz="quarter" idx="11"/>
          </p:nvPr>
        </p:nvSpPr>
        <p:spPr/>
        <p:txBody>
          <a:bodyPr/>
          <a:lstStyle/>
          <a:p>
            <a:r>
              <a:rPr lang="en-US" sz="1000">
                <a:solidFill>
                  <a:srgbClr val="303030"/>
                </a:solidFill>
              </a:rPr>
              <a:t>UofL's Muhammad Ali Institute for Peace and Justice</a:t>
            </a:r>
            <a:endParaRPr lang="en-US" dirty="0">
              <a:solidFill>
                <a:srgbClr val="303030"/>
              </a:solidFill>
            </a:endParaRPr>
          </a:p>
        </p:txBody>
      </p:sp>
      <p:sp>
        <p:nvSpPr>
          <p:cNvPr id="7" name="Slide Number Placeholder 6"/>
          <p:cNvSpPr>
            <a:spLocks noGrp="1"/>
          </p:cNvSpPr>
          <p:nvPr>
            <p:ph type="sldNum" sz="quarter" idx="12"/>
          </p:nvPr>
        </p:nvSpPr>
        <p:spPr/>
        <p:txBody>
          <a:bodyPr/>
          <a:lstStyle/>
          <a:p>
            <a:fld id="{BBA32028-A06B-4993-BE41-4550782A3B29}" type="slidenum">
              <a:rPr lang="en-US" smtClean="0"/>
              <a:pPr/>
              <a:t>8</a:t>
            </a:fld>
            <a:endParaRPr lang="en-US" dirty="0"/>
          </a:p>
        </p:txBody>
      </p:sp>
      <p:pic>
        <p:nvPicPr>
          <p:cNvPr id="8" name="Picture 7" descr="Muhammad Ali - an early critic of the Vietnam War">
            <a:extLst>
              <a:ext uri="{FF2B5EF4-FFF2-40B4-BE49-F238E27FC236}">
                <a16:creationId xmlns:a16="http://schemas.microsoft.com/office/drawing/2014/main" id="{1C3F9085-D21C-4487-AF5E-E1975296581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05868" y="2080726"/>
            <a:ext cx="3797560" cy="4209239"/>
          </a:xfrm>
          <a:prstGeom prst="rect">
            <a:avLst/>
          </a:prstGeom>
          <a:noFill/>
          <a:ln>
            <a:noFill/>
          </a:ln>
        </p:spPr>
      </p:pic>
    </p:spTree>
    <p:extLst>
      <p:ext uri="{BB962C8B-B14F-4D97-AF65-F5344CB8AC3E}">
        <p14:creationId xmlns:p14="http://schemas.microsoft.com/office/powerpoint/2010/main" val="2666118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37" y="229377"/>
            <a:ext cx="10972800" cy="1039091"/>
          </a:xfrm>
        </p:spPr>
        <p:txBody>
          <a:bodyPr>
            <a:normAutofit fontScale="90000"/>
          </a:bodyPr>
          <a:lstStyle/>
          <a:p>
            <a:br>
              <a:rPr lang="en-US" b="1" dirty="0"/>
            </a:br>
            <a:r>
              <a:rPr lang="en-US" sz="4000" b="1" dirty="0"/>
              <a:t>Did You Know Muhammad Ali Is Recognized Worldwide For His Refusal to Go to War in 1967?</a:t>
            </a:r>
            <a:br>
              <a:rPr lang="en-US" dirty="0"/>
            </a:br>
            <a:endParaRPr lang="en-US" dirty="0"/>
          </a:p>
        </p:txBody>
      </p:sp>
      <p:sp>
        <p:nvSpPr>
          <p:cNvPr id="3" name="Content Placeholder 2"/>
          <p:cNvSpPr>
            <a:spLocks noGrp="1"/>
          </p:cNvSpPr>
          <p:nvPr>
            <p:ph sz="quarter" idx="1"/>
          </p:nvPr>
        </p:nvSpPr>
        <p:spPr>
          <a:xfrm>
            <a:off x="136427" y="1320423"/>
            <a:ext cx="4517460" cy="4548114"/>
          </a:xfrm>
        </p:spPr>
        <p:txBody>
          <a:bodyPr>
            <a:normAutofit fontScale="70000" lnSpcReduction="20000"/>
          </a:bodyPr>
          <a:lstStyle/>
          <a:p>
            <a:pPr lvl="0"/>
            <a:endParaRPr lang="en-US" sz="4000" dirty="0"/>
          </a:p>
          <a:p>
            <a:pPr lvl="0">
              <a:buFont typeface="Wingdings" panose="05000000000000000000" pitchFamily="2" charset="2"/>
              <a:buChar char="v"/>
            </a:pPr>
            <a:r>
              <a:rPr lang="en-US" sz="4000" dirty="0"/>
              <a:t>Muhammad Ali paid the price for his beliefs and convictions </a:t>
            </a:r>
          </a:p>
          <a:p>
            <a:pPr lvl="0">
              <a:buFont typeface="Wingdings" panose="05000000000000000000" pitchFamily="2" charset="2"/>
              <a:buChar char="v"/>
            </a:pPr>
            <a:endParaRPr lang="en-US" sz="4000" dirty="0"/>
          </a:p>
          <a:p>
            <a:pPr lvl="0">
              <a:buFont typeface="Wingdings" panose="05000000000000000000" pitchFamily="2" charset="2"/>
              <a:buChar char="v"/>
            </a:pPr>
            <a:r>
              <a:rPr lang="en-US" sz="4000" dirty="0"/>
              <a:t>It took four years, from 1967 to 1971, for the Supreme Court to reverse his draft evasion conviction and find that Muhammad Ali had constitutionally protected religious beliefs  </a:t>
            </a:r>
          </a:p>
          <a:p>
            <a:pPr lvl="0"/>
            <a:endParaRPr lang="en-US" sz="3600" dirty="0"/>
          </a:p>
          <a:p>
            <a:pPr marL="0" indent="0">
              <a:buNone/>
            </a:pPr>
            <a:endParaRPr lang="en-US" dirty="0"/>
          </a:p>
        </p:txBody>
      </p:sp>
      <p:pic>
        <p:nvPicPr>
          <p:cNvPr id="4" name="Picture 3" descr="This is a picture of Muhammad Ali walking out of a courtroom after refusing to go to war. It took four years for the Supreme Court to reverse his draft evasion conviction. "/>
          <p:cNvPicPr>
            <a:picLocks noChangeAspect="1"/>
          </p:cNvPicPr>
          <p:nvPr/>
        </p:nvPicPr>
        <p:blipFill>
          <a:blip r:embed="rId2"/>
          <a:stretch>
            <a:fillRect/>
          </a:stretch>
        </p:blipFill>
        <p:spPr>
          <a:xfrm>
            <a:off x="5012138" y="1721324"/>
            <a:ext cx="6069843" cy="3793652"/>
          </a:xfrm>
          <a:prstGeom prst="rect">
            <a:avLst/>
          </a:prstGeom>
        </p:spPr>
      </p:pic>
      <p:sp>
        <p:nvSpPr>
          <p:cNvPr id="5" name="TextBox 4"/>
          <p:cNvSpPr txBox="1"/>
          <p:nvPr/>
        </p:nvSpPr>
        <p:spPr>
          <a:xfrm>
            <a:off x="136427" y="5868537"/>
            <a:ext cx="11327591" cy="523220"/>
          </a:xfrm>
          <a:prstGeom prst="rect">
            <a:avLst/>
          </a:prstGeom>
          <a:noFill/>
        </p:spPr>
        <p:txBody>
          <a:bodyPr wrap="square" rtlCol="0">
            <a:spAutoFit/>
          </a:bodyPr>
          <a:lstStyle/>
          <a:p>
            <a:pPr marL="457200" lvl="0" indent="-457200">
              <a:spcBef>
                <a:spcPts val="700"/>
              </a:spcBef>
              <a:buClr>
                <a:srgbClr val="336699"/>
              </a:buClr>
              <a:buSzPct val="95000"/>
              <a:buFont typeface="Wingdings" panose="05000000000000000000" pitchFamily="2" charset="2"/>
              <a:buChar char="v"/>
            </a:pPr>
            <a:r>
              <a:rPr lang="en-US" sz="2800" dirty="0">
                <a:solidFill>
                  <a:prstClr val="black"/>
                </a:solidFill>
                <a:latin typeface="Calibri" pitchFamily="34" charset="0"/>
              </a:rPr>
              <a:t>Ali regained his title in 1974 and retired from the ring in 1981</a:t>
            </a:r>
          </a:p>
        </p:txBody>
      </p:sp>
      <p:sp>
        <p:nvSpPr>
          <p:cNvPr id="6" name="Footer Placeholder 5"/>
          <p:cNvSpPr>
            <a:spLocks noGrp="1"/>
          </p:cNvSpPr>
          <p:nvPr>
            <p:ph type="ftr" sz="quarter" idx="11"/>
          </p:nvPr>
        </p:nvSpPr>
        <p:spPr/>
        <p:txBody>
          <a:bodyPr/>
          <a:lstStyle/>
          <a:p>
            <a:r>
              <a:rPr lang="en-US" sz="1000">
                <a:solidFill>
                  <a:srgbClr val="303030"/>
                </a:solidFill>
              </a:rPr>
              <a:t>UofL's Muhammad Ali Institute for Peace and Justice</a:t>
            </a:r>
            <a:endParaRPr lang="en-US" dirty="0">
              <a:solidFill>
                <a:srgbClr val="303030"/>
              </a:solidFill>
            </a:endParaRPr>
          </a:p>
        </p:txBody>
      </p:sp>
      <p:sp>
        <p:nvSpPr>
          <p:cNvPr id="7" name="Slide Number Placeholder 6"/>
          <p:cNvSpPr>
            <a:spLocks noGrp="1"/>
          </p:cNvSpPr>
          <p:nvPr>
            <p:ph type="sldNum" sz="quarter" idx="12"/>
          </p:nvPr>
        </p:nvSpPr>
        <p:spPr/>
        <p:txBody>
          <a:bodyPr/>
          <a:lstStyle/>
          <a:p>
            <a:fld id="{BBA32028-A06B-4993-BE41-4550782A3B29}" type="slidenum">
              <a:rPr lang="en-US" smtClean="0"/>
              <a:pPr/>
              <a:t>9</a:t>
            </a:fld>
            <a:endParaRPr lang="en-US" dirty="0"/>
          </a:p>
        </p:txBody>
      </p:sp>
    </p:spTree>
    <p:extLst>
      <p:ext uri="{BB962C8B-B14F-4D97-AF65-F5344CB8AC3E}">
        <p14:creationId xmlns:p14="http://schemas.microsoft.com/office/powerpoint/2010/main" val="29570865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4">
      <a:dk1>
        <a:sysClr val="windowText" lastClr="000000"/>
      </a:dk1>
      <a:lt1>
        <a:sysClr val="window" lastClr="FFFFFF"/>
      </a:lt1>
      <a:dk2>
        <a:srgbClr val="303030"/>
      </a:dk2>
      <a:lt2>
        <a:srgbClr val="DEDEE0"/>
      </a:lt2>
      <a:accent1>
        <a:srgbClr val="A4A4A9"/>
      </a:accent1>
      <a:accent2>
        <a:srgbClr val="262626"/>
      </a:accent2>
      <a:accent3>
        <a:srgbClr val="3F3F3F"/>
      </a:accent3>
      <a:accent4>
        <a:srgbClr val="808DA9"/>
      </a:accent4>
      <a:accent5>
        <a:srgbClr val="424E5B"/>
      </a:accent5>
      <a:accent6>
        <a:srgbClr val="3F3F3F"/>
      </a:accent6>
      <a:hlink>
        <a:srgbClr val="C00000"/>
      </a:hlink>
      <a:folHlink>
        <a:srgbClr val="0070C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6069</TotalTime>
  <Words>1272</Words>
  <Application>Microsoft Office PowerPoint</Application>
  <PresentationFormat>Widescreen</PresentationFormat>
  <Paragraphs>112</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Corbel</vt:lpstr>
      <vt:lpstr>Tw Cen MT</vt:lpstr>
      <vt:lpstr>Wingdings</vt:lpstr>
      <vt:lpstr>Wingdings 2</vt:lpstr>
      <vt:lpstr>Wingdings 3</vt:lpstr>
      <vt:lpstr>Median</vt:lpstr>
      <vt:lpstr> Muhammad Ali: global Humanitarian &amp; peace advocate  Celebrating International  peace day September 21</vt:lpstr>
      <vt:lpstr>International Day of Peace ("Peace Day")</vt:lpstr>
      <vt:lpstr> Did You Know Muhammad Ali is a United Nations Messenger of Peace?   </vt:lpstr>
      <vt:lpstr> Muhammad Ali - United Nations Messenger of Peace   </vt:lpstr>
      <vt:lpstr>Did You Know Muhammad Ali Was Part of the Global Campaign to End Apartheid in South Africa?</vt:lpstr>
      <vt:lpstr> Did You Know Muhammad Ali received the  2012 Liberty “Champion of Freedom” Award from the Constitutional Center? </vt:lpstr>
      <vt:lpstr>Muhammad Ali – “Champion of Freedom” Liberty Award</vt:lpstr>
      <vt:lpstr> Did You Know Muhammad Ali Is Recognized Worldwide For His Request for Conscientious Objection to War in 1967? </vt:lpstr>
      <vt:lpstr> Did You Know Muhammad Ali Is Recognized Worldwide For His Refusal to Go to War in 1967? </vt:lpstr>
      <vt:lpstr> Did You Know Muhammad Ali’s Humanitarian Work Spanned 50 Years? </vt:lpstr>
      <vt:lpstr>Muhammad Ali &amp; Nelson Mandela (1990)</vt:lpstr>
      <vt:lpstr> Did You Know Muhammad Ali’s Humanitarian Work Has Spanned 50 Years? </vt:lpstr>
      <vt:lpstr>Did you know that Muhammad Ali was a revered ally of  American Indian Nations in the United States?</vt:lpstr>
      <vt:lpstr>Muhammad Ali - Revered Ally of  American Indian Nations?</vt:lpstr>
      <vt:lpstr>Did You Know  that Muhammad Ali, as an Olympian, promoted peace and justice?</vt:lpstr>
      <vt:lpstr>To learn more about  Muhammad Ali:    global Humanitarian &amp; peace advocate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Muhammad Ali ‘s  International humanitarian Work</dc:title>
  <dc:creator>Enid Trucios-Haynes</dc:creator>
  <cp:lastModifiedBy>Trucios-Haynes,Enid Frances</cp:lastModifiedBy>
  <cp:revision>117</cp:revision>
  <dcterms:created xsi:type="dcterms:W3CDTF">2015-09-04T13:41:48Z</dcterms:created>
  <dcterms:modified xsi:type="dcterms:W3CDTF">2022-01-25T16:11:44Z</dcterms:modified>
</cp:coreProperties>
</file>